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1" r:id="rId1"/>
    <p:sldMasterId id="2147483675" r:id="rId2"/>
    <p:sldMasterId id="2147483679" r:id="rId3"/>
  </p:sldMasterIdLst>
  <p:notesMasterIdLst>
    <p:notesMasterId r:id="rId22"/>
  </p:notesMasterIdLst>
  <p:handoutMasterIdLst>
    <p:handoutMasterId r:id="rId23"/>
  </p:handoutMasterIdLst>
  <p:sldIdLst>
    <p:sldId id="349" r:id="rId4"/>
    <p:sldId id="355" r:id="rId5"/>
    <p:sldId id="351" r:id="rId6"/>
    <p:sldId id="361" r:id="rId7"/>
    <p:sldId id="364" r:id="rId8"/>
    <p:sldId id="365" r:id="rId9"/>
    <p:sldId id="362" r:id="rId10"/>
    <p:sldId id="370" r:id="rId11"/>
    <p:sldId id="366" r:id="rId12"/>
    <p:sldId id="371" r:id="rId13"/>
    <p:sldId id="372" r:id="rId14"/>
    <p:sldId id="368" r:id="rId15"/>
    <p:sldId id="358" r:id="rId16"/>
    <p:sldId id="359" r:id="rId17"/>
    <p:sldId id="356" r:id="rId18"/>
    <p:sldId id="360" r:id="rId19"/>
    <p:sldId id="357" r:id="rId20"/>
    <p:sldId id="369" r:id="rId21"/>
  </p:sldIdLst>
  <p:sldSz cx="12192000" cy="6858000"/>
  <p:notesSz cx="6761163" cy="9942513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Panton SemiBold" panose="020B0604020202020204" charset="-52"/>
      <p:regular r:id="rId30"/>
      <p:bold r:id="rId31"/>
      <p:italic r:id="rId32"/>
      <p:boldItalic r:id="rId33"/>
    </p:embeddedFont>
    <p:embeddedFont>
      <p:font typeface="Panton" panose="020B0604020202020204" charset="-52"/>
      <p:regular r:id="rId34"/>
      <p:bold r:id="rId35"/>
      <p:italic r:id="rId36"/>
      <p:boldItalic r:id="rId37"/>
    </p:embeddedFont>
    <p:embeddedFont>
      <p:font typeface="Panton Bold" panose="020B0604020202020204" charset="-52"/>
      <p:regular r:id="rId38"/>
      <p:bold r:id="rId39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D99"/>
    <a:srgbClr val="25355C"/>
    <a:srgbClr val="61ECFF"/>
    <a:srgbClr val="5065A2"/>
    <a:srgbClr val="89D6F2"/>
    <a:srgbClr val="B381D9"/>
    <a:srgbClr val="DCC5ED"/>
    <a:srgbClr val="CDCD03"/>
    <a:srgbClr val="E6E6E6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40" autoAdjust="0"/>
  </p:normalViewPr>
  <p:slideViewPr>
    <p:cSldViewPr snapToGrid="0" snapToObjects="1">
      <p:cViewPr>
        <p:scale>
          <a:sx n="120" d="100"/>
          <a:sy n="120" d="100"/>
        </p:scale>
        <p:origin x="-36" y="-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7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74360EA-D26A-50EF-5562-23528C2BB2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29837" cy="498852"/>
          </a:xfrm>
          <a:prstGeom prst="rect">
            <a:avLst/>
          </a:prstGeom>
        </p:spPr>
        <p:txBody>
          <a:bodyPr vert="horz" lIns="90871" tIns="45435" rIns="90871" bIns="45435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EA9ABD5-F164-D503-3416-DF0210A203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29762" y="1"/>
            <a:ext cx="2929837" cy="498852"/>
          </a:xfrm>
          <a:prstGeom prst="rect">
            <a:avLst/>
          </a:prstGeom>
        </p:spPr>
        <p:txBody>
          <a:bodyPr vert="horz" lIns="90871" tIns="45435" rIns="90871" bIns="45435" rtlCol="0"/>
          <a:lstStyle>
            <a:lvl1pPr algn="r">
              <a:defRPr sz="1200"/>
            </a:lvl1pPr>
          </a:lstStyle>
          <a:p>
            <a:fld id="{FD61DF06-28A0-B948-9048-FC086E01C014}" type="datetimeFigureOut">
              <a:rPr lang="x-none" smtClean="0"/>
              <a:t>07.04.2025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62157B3-4992-D678-00C0-C7F2A39F59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0871" tIns="45435" rIns="90871" bIns="45435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945179-E3EC-B650-F577-1B3DB4A0FC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29762" y="9443662"/>
            <a:ext cx="2929837" cy="498851"/>
          </a:xfrm>
          <a:prstGeom prst="rect">
            <a:avLst/>
          </a:prstGeom>
        </p:spPr>
        <p:txBody>
          <a:bodyPr vert="horz" lIns="90871" tIns="45435" rIns="90871" bIns="45435" rtlCol="0" anchor="b"/>
          <a:lstStyle>
            <a:lvl1pPr algn="r">
              <a:defRPr sz="1200"/>
            </a:lvl1pPr>
          </a:lstStyle>
          <a:p>
            <a:fld id="{3EF2E7F5-4495-E24D-8218-5274570BE5F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0035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29837" cy="498852"/>
          </a:xfrm>
          <a:prstGeom prst="rect">
            <a:avLst/>
          </a:prstGeom>
        </p:spPr>
        <p:txBody>
          <a:bodyPr vert="horz" lIns="90871" tIns="45435" rIns="90871" bIns="45435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2" y="1"/>
            <a:ext cx="2929837" cy="498852"/>
          </a:xfrm>
          <a:prstGeom prst="rect">
            <a:avLst/>
          </a:prstGeom>
        </p:spPr>
        <p:txBody>
          <a:bodyPr vert="horz" lIns="90871" tIns="45435" rIns="90871" bIns="45435" rtlCol="0"/>
          <a:lstStyle>
            <a:lvl1pPr algn="r">
              <a:defRPr sz="1200"/>
            </a:lvl1pPr>
          </a:lstStyle>
          <a:p>
            <a:fld id="{5D6F3A14-DCB4-9C45-A8D5-861FBA55E65C}" type="datetimeFigureOut">
              <a:rPr lang="x-none" smtClean="0"/>
              <a:t>07.04.2025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71" tIns="45435" rIns="90871" bIns="45435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4"/>
            <a:ext cx="5408930" cy="3914865"/>
          </a:xfrm>
          <a:prstGeom prst="rect">
            <a:avLst/>
          </a:prstGeom>
        </p:spPr>
        <p:txBody>
          <a:bodyPr vert="horz" lIns="90871" tIns="45435" rIns="90871" bIns="45435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0871" tIns="45435" rIns="90871" bIns="45435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2" y="9443662"/>
            <a:ext cx="2929837" cy="498851"/>
          </a:xfrm>
          <a:prstGeom prst="rect">
            <a:avLst/>
          </a:prstGeom>
        </p:spPr>
        <p:txBody>
          <a:bodyPr vert="horz" lIns="90871" tIns="45435" rIns="90871" bIns="45435" rtlCol="0" anchor="b"/>
          <a:lstStyle>
            <a:lvl1pPr algn="r">
              <a:defRPr sz="1200"/>
            </a:lvl1pPr>
          </a:lstStyle>
          <a:p>
            <a:fld id="{52DCB44A-2A57-334E-9DB0-B83F63683EA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089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+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91B51A8-CAC5-4E34-9DD1-9D88A443D8F8}" type="slidenum">
              <a:rPr lang="ru-RU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66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3EC-C7A7-4F30-B358-5345C7078F32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101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3EC-C7A7-4F30-B358-5345C7078F32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402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3EC-C7A7-4F30-B358-5345C7078F32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756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3EC-C7A7-4F30-B358-5345C7078F32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805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700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00"/>
            </a:lvl4pPr>
            <a:lvl5pPr marL="2438339" indent="0" algn="ctr">
              <a:buNone/>
              <a:defRPr sz="2100"/>
            </a:lvl5pPr>
            <a:lvl6pPr marL="3047924" indent="0" algn="ctr">
              <a:buNone/>
              <a:defRPr sz="2100"/>
            </a:lvl6pPr>
            <a:lvl7pPr marL="3657509" indent="0" algn="ctr">
              <a:buNone/>
              <a:defRPr sz="2100"/>
            </a:lvl7pPr>
            <a:lvl8pPr marL="4267093" indent="0" algn="ctr">
              <a:buNone/>
              <a:defRPr sz="2100"/>
            </a:lvl8pPr>
            <a:lvl9pPr marL="4876678" indent="0" algn="ctr">
              <a:buNone/>
              <a:defRPr sz="21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8DE8C81-62AD-42D6-B86F-2E4C0A2405C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05E849C-5F29-4ED4-856D-0A541E2140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31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827"/>
            <a:ext cx="12192000" cy="6854347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8DE8C81-62AD-42D6-B86F-2E4C0A2405C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43339" y="6356351"/>
            <a:ext cx="2743200" cy="36618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/>
              </a:defRPr>
            </a:lvl1pPr>
          </a:lstStyle>
          <a:p>
            <a:pPr>
              <a:defRPr/>
            </a:pPr>
            <a:fld id="{F05E849C-5F29-4ED4-856D-0A541E2140E8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alphaModFix amt="61000"/>
          </a:blip>
          <a:stretch/>
        </p:blipFill>
        <p:spPr bwMode="auto">
          <a:xfrm>
            <a:off x="10608500" y="164636"/>
            <a:ext cx="1411157" cy="6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07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без фоновых икон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" y="0"/>
            <a:ext cx="1220226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 bwMode="auto">
          <a:xfrm>
            <a:off x="-10263" y="0"/>
            <a:ext cx="12202264" cy="6858000"/>
          </a:xfrm>
          <a:prstGeom prst="rect">
            <a:avLst/>
          </a:prstGeom>
          <a:solidFill>
            <a:srgbClr val="25355C">
              <a:alpha val="5399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54">
              <a:defRPr/>
            </a:pPr>
            <a:endParaRPr lang="ru-RU" sz="1400" kern="0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alphaModFix amt="61000"/>
          </a:blip>
          <a:stretch/>
        </p:blipFill>
        <p:spPr bwMode="auto">
          <a:xfrm>
            <a:off x="10608500" y="164636"/>
            <a:ext cx="1411157" cy="6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11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B14EF91-FC9D-52CB-8752-9E72E7652E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-2856443"/>
            <a:ext cx="12192000" cy="6659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68B3A7-F6A5-B3EF-0B1B-2BD8D3078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425B868-6340-D21D-18E2-7EAE86554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315A07-25C0-1ED2-5EC3-52646CC32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3CF2D-0B16-C64A-9504-13689605AD7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C9FB52-E08E-B7ED-A698-5FD454A13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2D32AB-DCA3-DA0A-5294-EAB50F493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086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9095531-F9CA-4288-A109-5B5EC9405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" t="7125" r="28667" b="-1478"/>
          <a:stretch/>
        </p:blipFill>
        <p:spPr>
          <a:xfrm>
            <a:off x="6342078" y="-35037"/>
            <a:ext cx="5849923" cy="4351338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="" xmlns:a16="http://schemas.microsoft.com/office/drawing/2014/main" id="{2F4E68B2-536E-B2A8-0785-11C22B3BC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7070" y="5660131"/>
            <a:ext cx="8834930" cy="1216545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="" xmlns:a16="http://schemas.microsoft.com/office/drawing/2014/main" id="{247E3093-A6AC-3F5F-E725-50E8FE471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185160"/>
          </a:xfrm>
          <a:prstGeom prst="rect">
            <a:avLst/>
          </a:prstGeom>
        </p:spPr>
      </p:pic>
      <p:sp>
        <p:nvSpPr>
          <p:cNvPr id="7" name="Triangle 6">
            <a:extLst>
              <a:ext uri="{FF2B5EF4-FFF2-40B4-BE49-F238E27FC236}">
                <a16:creationId xmlns="" xmlns:a16="http://schemas.microsoft.com/office/drawing/2014/main" id="{28473ADB-510C-2812-D343-F5CE561D4D83}"/>
              </a:ext>
            </a:extLst>
          </p:cNvPr>
          <p:cNvSpPr/>
          <p:nvPr userDrawn="1"/>
        </p:nvSpPr>
        <p:spPr>
          <a:xfrm>
            <a:off x="1" y="5862918"/>
            <a:ext cx="1108038" cy="1013758"/>
          </a:xfrm>
          <a:prstGeom prst="triangle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D6DA18-B14F-CAC2-450B-DCE653AC8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0070C0"/>
                </a:solidFill>
                <a:latin typeface="Panton Bold" panose="00000800000000000000" pitchFamily="2" charset="-52"/>
              </a:defRPr>
            </a:lvl1pPr>
          </a:lstStyle>
          <a:p>
            <a:r>
              <a:rPr lang="ru-RU"/>
              <a:t>Образец заголовка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E8232C-212D-344F-C183-7A2ED16E3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0124"/>
            <a:ext cx="10515600" cy="4351338"/>
          </a:xfrm>
        </p:spPr>
        <p:txBody>
          <a:bodyPr/>
          <a:lstStyle>
            <a:lvl1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1pPr>
            <a:lvl2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2pPr>
            <a:lvl3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3pPr>
            <a:lvl4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4pPr>
            <a:lvl5pPr>
              <a:defRPr>
                <a:solidFill>
                  <a:srgbClr val="0DADCE"/>
                </a:solidFill>
                <a:latin typeface="Panton" panose="00000500000000000000" pitchFamily="2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86625F-2310-61BC-D902-07E52B944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4FC2F0-3A5B-6C04-1FA3-9077EB3A1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43" y="6420898"/>
            <a:ext cx="2743200" cy="365125"/>
          </a:xfrm>
        </p:spPr>
        <p:txBody>
          <a:bodyPr/>
          <a:lstStyle>
            <a:lvl1pPr algn="l">
              <a:defRPr lang="x-none" sz="2400" b="1" i="0" kern="1200" smtClean="0">
                <a:solidFill>
                  <a:schemeClr val="bg1"/>
                </a:solidFill>
                <a:latin typeface="Panton SemiBold" pitchFamily="2" charset="77"/>
                <a:ea typeface="+mn-ea"/>
                <a:cs typeface="+mn-cs"/>
              </a:defRPr>
            </a:lvl1pPr>
          </a:lstStyle>
          <a:p>
            <a:fld id="{D510D72B-6434-DC4A-A382-951B0FCB8A9C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94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7"/>
            <a:ext cx="12192000" cy="6854347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339" y="6356351"/>
            <a:ext cx="2743200" cy="36618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1745" y="452669"/>
            <a:ext cx="7812617" cy="572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396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FDAC-BD23-BE48-BEA2-478DB56F80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39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3EC-C7A7-4F30-B358-5345C7078F32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727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B1D59E-59A6-190D-EDBA-B205F4EE9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453E92-4D60-66C4-E536-D519E4E49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A9EB1E-32E1-D677-94C8-237A1040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2609C-720D-694C-BFFD-A2181055E08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D19B6D-444A-1393-E517-D48FDFB32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442F2B-AC9F-0632-302D-5CA739B20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98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A15683-D2D8-B583-1F6E-36F1EB570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FEA5ADD-DFE4-92CB-4C49-0D795F466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7865892-2FF0-BFF0-5E48-D60782889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FDFAF0D-B720-2E83-D112-0E8826098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E199-48A2-274F-A593-E3CC015B076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CE516B-DCD4-3A8B-8483-37D90F9AC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3B0999-E53D-EDCC-5BDF-583FDA0E8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197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DE8489-31A3-9440-1C55-02E75A6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CF582E4-F836-E784-FA27-09D177D93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58A5789-148E-9F6E-FC72-43407D482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2032A60-47B8-0026-2930-2207ED78B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FDBEDE4-315F-EE3B-1F29-B57CAEC2AF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9761EF8-ADC1-3495-42DF-EC92FD03F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68B-2FEF-334A-843C-F44DCBA5EE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BB68231-9521-6BA0-8A88-FB539AE6F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85EDAFF-E90C-8B38-9DC4-A8AC38D4B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93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504C2C-A7CA-5117-CE55-5317120CF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7DA5EE9-B7C6-D85F-8DD9-68B9F3B1E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1EF9-C5D7-B84F-AC15-4F6FDB7BBD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06F588E-5A5A-331B-8BD8-18E00BAA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CDBD13B-73CF-7D82-0519-EFA227B47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2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70CC518-079C-627F-8DF9-CBDB4217B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47B6-EA39-8042-9217-F9DC3B0D9B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24DD6F4-EC50-4250-1309-79C8F15B4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28E8B08-78BF-24E4-DEE9-80E3353B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63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FC1678-2182-3E22-B3E5-EE71E793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7DD111-85A4-7F36-7CAC-11E446475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6B13F9B-7583-F6C5-4571-5F8DC1302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7671CA2-F058-C7FA-E2FA-6C187C1A2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198C-9BDC-AB48-88EE-AAC94F81C1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B8FF8E9-7DAD-EB64-6621-12FB8A2CA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8DCB3F1-4E20-E759-2C0C-EF198A52D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606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D4D603-C410-747E-88B1-ED622578C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28DC91F-B272-7388-D12C-CD8A8D226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BBD80DE-757F-5032-DB71-BEC259AB3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F18109-8B49-30CF-AF84-B9EBA3302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DA1B-A981-F143-80C0-75B98CAFCF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2515932-0799-4ED2-08AD-CF613C711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8957964-A3C7-BC23-479A-65B64DC3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1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C31BED-4643-84FE-C5D9-2DD79F8A0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CBBD520-4BA3-09B2-19D9-E38026AFE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8A3245-CAF1-87D0-F47C-A14079CA3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508C-8341-CB41-9A35-963B433690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8AF0FA-BB91-F253-123D-110D4404B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37C39E-5368-3EC3-EFBD-1933AFC22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6035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9844010-1179-6DA4-AE25-3A0D60CFE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1175847-64B0-91EE-C7D3-7EC759A3E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CAB151-B517-FDD6-E2D0-193C81A1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520DB-34A3-CC4B-B883-34F6109274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D33205-7579-F408-EFA4-406672C98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40CAEF-34DB-6C32-6468-D58AC4038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039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052ACFD-5EA3-4C8B-B21E-331E76C511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7"/>
            <a:ext cx="12192000" cy="6854347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038B573-0EB4-492F-AD6C-7055D3A7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8C81-62AD-42D6-B86F-2E4C0A2405C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FC344C-7317-4E3C-AD37-E3EDABD8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82B3B96-32E8-44B2-B5B1-C3BDA119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339" y="6356351"/>
            <a:ext cx="2743200" cy="36618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Panton Bold" panose="00000800000000000000" pitchFamily="2" charset="-52"/>
              </a:defRPr>
            </a:lvl1pPr>
          </a:lstStyle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1745" y="452669"/>
            <a:ext cx="7812617" cy="572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728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3EC-C7A7-4F30-B358-5345C7078F32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603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3EC-C7A7-4F30-B358-5345C7078F32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191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3EC-C7A7-4F30-B358-5345C7078F32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058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3EC-C7A7-4F30-B358-5345C7078F32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379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3EC-C7A7-4F30-B358-5345C7078F32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788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3EC-C7A7-4F30-B358-5345C7078F32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554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5F3EC-C7A7-4F30-B358-5345C7078F32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355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5F3EC-C7A7-4F30-B358-5345C7078F32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5BFA2-F5DC-4692-AED6-CE17E1529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11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defRPr/>
            </a:pPr>
            <a:fld id="{58DE8C81-62AD-42D6-B86F-2E4C0A2405C1}" type="datetimeFigureOut">
              <a:rPr lang="ru-RU" ker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07.04.2025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defRPr/>
            </a:pPr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>
              <a:defRPr/>
            </a:pPr>
            <a:fld id="{F05E849C-5F29-4ED4-856D-0A541E2140E8}" type="slidenum">
              <a:rPr lang="ru-RU" kern="0">
                <a:solidFill>
                  <a:prstClr val="black">
                    <a:tint val="75000"/>
                  </a:prstClr>
                </a:solidFill>
              </a:rPr>
              <a:pPr defTabSz="914354">
                <a:defRPr/>
              </a:pPr>
              <a:t>‹#›</a:t>
            </a:fld>
            <a:endParaRPr lang="ru-RU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6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xStyles>
    <p:titleStyle>
      <a:lvl1pPr algn="l" defTabSz="1219170">
        <a:lnSpc>
          <a:spcPct val="90000"/>
        </a:lnSpc>
        <a:spcBef>
          <a:spcPts val="0"/>
        </a:spcBef>
        <a:buNone/>
        <a:defRPr sz="59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>
        <a:lnSpc>
          <a:spcPct val="90000"/>
        </a:lnSpc>
        <a:spcBef>
          <a:spcPts val="1333"/>
        </a:spcBef>
        <a:buFont typeface="Arial"/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>
        <a:lnSpc>
          <a:spcPct val="90000"/>
        </a:lnSpc>
        <a:spcBef>
          <a:spcPts val="667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>
        <a:lnSpc>
          <a:spcPct val="90000"/>
        </a:lnSpc>
        <a:spcBef>
          <a:spcPts val="667"/>
        </a:spcBef>
        <a:buFont typeface="Arial"/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>
        <a:lnSpc>
          <a:spcPct val="90000"/>
        </a:lnSpc>
        <a:spcBef>
          <a:spcPts val="667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>
        <a:lnSpc>
          <a:spcPct val="90000"/>
        </a:lnSpc>
        <a:spcBef>
          <a:spcPts val="667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>
        <a:lnSpc>
          <a:spcPct val="90000"/>
        </a:lnSpc>
        <a:spcBef>
          <a:spcPts val="667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>
        <a:lnSpc>
          <a:spcPct val="90000"/>
        </a:lnSpc>
        <a:spcBef>
          <a:spcPts val="667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>
        <a:lnSpc>
          <a:spcPct val="90000"/>
        </a:lnSpc>
        <a:spcBef>
          <a:spcPts val="667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>
        <a:lnSpc>
          <a:spcPct val="90000"/>
        </a:lnSpc>
        <a:spcBef>
          <a:spcPts val="667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>
        <a:defRPr sz="24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>
        <a:defRPr sz="24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>
        <a:defRPr sz="24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>
        <a:defRPr sz="24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>
        <a:defRPr sz="24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>
        <a:defRPr sz="24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EEF2EA8-CAAE-3295-E0DF-8024A11B5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B562CE-BFEC-D48B-9DF2-76980566E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801F99-85A3-B4E0-8F5B-3C1D4EFA71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AFDAC-BD23-BE48-BEA2-478DB56F80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07.04.2025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5A057E-B060-6EE4-0723-D4AFB7FBA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BA8FE2-6CAB-4B5F-533B-C998B2C4C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0D72B-6434-DC4A-A382-951B0FCB8A9C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85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4" r:id="rId1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 idx="4294967295"/>
          </p:nvPr>
        </p:nvSpPr>
        <p:spPr bwMode="auto">
          <a:xfrm>
            <a:off x="477081" y="2276873"/>
            <a:ext cx="11283551" cy="2021251"/>
          </a:xfrm>
          <a:prstGeom prst="rect">
            <a:avLst/>
          </a:prstGeom>
        </p:spPr>
        <p:txBody>
          <a:bodyPr anchor="t">
            <a:noAutofit/>
          </a:bodyPr>
          <a:lstStyle>
            <a:defPPr/>
            <a:lvl1pPr lvl="0"/>
          </a:lstStyle>
          <a:p>
            <a:pPr algn="ctr"/>
            <a:r>
              <a:rPr lang="ru-RU" sz="3700" b="1" dirty="0">
                <a:solidFill>
                  <a:schemeClr val="bg1"/>
                </a:solidFill>
              </a:rPr>
              <a:t>О подготовке к проведению ВПР </a:t>
            </a:r>
            <a:br>
              <a:rPr lang="ru-RU" sz="3700" b="1" dirty="0">
                <a:solidFill>
                  <a:schemeClr val="bg1"/>
                </a:solidFill>
              </a:rPr>
            </a:br>
            <a:r>
              <a:rPr lang="ru-RU" sz="3700" b="1" dirty="0">
                <a:solidFill>
                  <a:schemeClr val="bg1"/>
                </a:solidFill>
              </a:rPr>
              <a:t>в общеобразовательных организациях </a:t>
            </a:r>
            <a:br>
              <a:rPr lang="ru-RU" sz="3700" b="1" dirty="0">
                <a:solidFill>
                  <a:schemeClr val="bg1"/>
                </a:solidFill>
              </a:rPr>
            </a:br>
            <a:r>
              <a:rPr lang="ru-RU" sz="3700" b="1" dirty="0">
                <a:solidFill>
                  <a:schemeClr val="bg1"/>
                </a:solidFill>
              </a:rPr>
              <a:t>Ленинградской области в 2025 году</a:t>
            </a:r>
          </a:p>
        </p:txBody>
      </p:sp>
      <p:sp>
        <p:nvSpPr>
          <p:cNvPr id="170" name="Shape 170"/>
          <p:cNvSpPr txBox="1"/>
          <p:nvPr/>
        </p:nvSpPr>
        <p:spPr bwMode="auto">
          <a:xfrm>
            <a:off x="1775520" y="375761"/>
            <a:ext cx="3926400" cy="1033081"/>
          </a:xfrm>
          <a:prstGeom prst="rect">
            <a:avLst/>
          </a:prstGeom>
        </p:spPr>
        <p:txBody>
          <a:bodyPr vert="horz" lIns="91434" tIns="45718" rIns="91434" bIns="45718">
            <a:noAutofit/>
          </a:bodyPr>
          <a:lstStyle>
            <a:defPPr/>
            <a:lvl1pPr marL="0" lvl="0" indent="0" algn="ctr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32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900" kern="0">
                <a:solidFill>
                  <a:srgbClr val="DDE3F7"/>
                </a:solidFill>
                <a:latin typeface="Panton"/>
                <a:ea typeface="Panton"/>
                <a:cs typeface="Panton"/>
              </a:rPr>
              <a:t>Комитет общего и профессионального образования Ленинградской области</a:t>
            </a:r>
            <a:endParaRPr sz="1900" kern="0">
              <a:solidFill>
                <a:srgbClr val="DDE3F7"/>
              </a:solidFill>
              <a:latin typeface="Panton"/>
              <a:ea typeface="Panton"/>
              <a:cs typeface="Panton"/>
            </a:endParaRPr>
          </a:p>
        </p:txBody>
      </p:sp>
      <p:pic>
        <p:nvPicPr>
          <p:cNvPr id="172" name="Picture 172"/>
          <p:cNvPicPr/>
          <p:nvPr/>
        </p:nvPicPr>
        <p:blipFill>
          <a:blip r:embed="rId3"/>
          <a:stretch/>
        </p:blipFill>
        <p:spPr bwMode="auto">
          <a:xfrm>
            <a:off x="477080" y="275815"/>
            <a:ext cx="1095003" cy="1232972"/>
          </a:xfrm>
          <a:prstGeom prst="rect">
            <a:avLst/>
          </a:prstGeom>
        </p:spPr>
      </p:pic>
      <p:sp>
        <p:nvSpPr>
          <p:cNvPr id="2" name="Shape 169"/>
          <p:cNvSpPr txBox="1"/>
          <p:nvPr/>
        </p:nvSpPr>
        <p:spPr bwMode="auto">
          <a:xfrm>
            <a:off x="461907" y="4965172"/>
            <a:ext cx="7819023" cy="1289877"/>
          </a:xfrm>
          <a:prstGeom prst="rect">
            <a:avLst/>
          </a:prstGeom>
        </p:spPr>
        <p:txBody>
          <a:bodyPr vert="horz" lIns="91434" tIns="45718" rIns="91434" bIns="45718">
            <a:noAutofit/>
          </a:bodyPr>
          <a:lstStyle>
            <a:defPPr/>
            <a:lvl1pPr marL="0" lvl="0" indent="0" algn="ctr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ctr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32">
              <a:lnSpc>
                <a:spcPct val="100000"/>
              </a:lnSpc>
              <a:spcBef>
                <a:spcPts val="0"/>
              </a:spcBef>
              <a:defRPr/>
            </a:pPr>
            <a:r>
              <a:rPr lang="ru-RU" kern="0" dirty="0" err="1">
                <a:solidFill>
                  <a:srgbClr val="29C7FF"/>
                </a:solidFill>
                <a:latin typeface="Panton"/>
                <a:cs typeface="Panton"/>
              </a:rPr>
              <a:t>Л.Г.Михайлюк</a:t>
            </a:r>
            <a:endParaRPr lang="ru-RU" kern="0" dirty="0">
              <a:solidFill>
                <a:srgbClr val="29C7FF"/>
              </a:solidFill>
              <a:latin typeface="Panton"/>
              <a:cs typeface="Panton"/>
            </a:endParaRPr>
          </a:p>
          <a:p>
            <a:pPr algn="l" defTabSz="914332">
              <a:lnSpc>
                <a:spcPct val="100000"/>
              </a:lnSpc>
              <a:spcBef>
                <a:spcPts val="0"/>
              </a:spcBef>
              <a:defRPr/>
            </a:pPr>
            <a:r>
              <a:rPr lang="ru-RU" kern="0" dirty="0">
                <a:solidFill>
                  <a:srgbClr val="29C7FF"/>
                </a:solidFill>
                <a:latin typeface="Panton"/>
                <a:cs typeface="Panton"/>
              </a:rPr>
              <a:t>начальник сектора управления качеством образования департамента надзора, контроля, оценки качества и правового обеспечения в сфере образования комитета</a:t>
            </a:r>
            <a:endParaRPr kern="0" dirty="0">
              <a:solidFill>
                <a:srgbClr val="29C7FF"/>
              </a:solidFill>
              <a:latin typeface="Panton"/>
              <a:ea typeface="Panton"/>
              <a:cs typeface="Panton"/>
            </a:endParaRPr>
          </a:p>
        </p:txBody>
      </p:sp>
    </p:spTree>
    <p:extLst>
      <p:ext uri="{BB962C8B-B14F-4D97-AF65-F5344CB8AC3E}">
        <p14:creationId xmlns:p14="http://schemas.microsoft.com/office/powerpoint/2010/main" val="630504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EFA5A1-51FC-AE18-0729-006D91C00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BF09186-7564-B85B-D175-9FC8D08C5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8E24-C045-4422-A509-6450A3A43A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D499FA48-67ED-315F-6B9D-47DB63679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10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D56B77-578B-4097-AA55-E0A998FEA4F8}"/>
              </a:ext>
            </a:extLst>
          </p:cNvPr>
          <p:cNvSpPr txBox="1"/>
          <p:nvPr/>
        </p:nvSpPr>
        <p:spPr>
          <a:xfrm>
            <a:off x="699247" y="113951"/>
            <a:ext cx="10682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Часто встречающиеся вопросы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3E55B4-8A3E-895B-F2AE-A7F6ACEE028E}"/>
              </a:ext>
            </a:extLst>
          </p:cNvPr>
          <p:cNvSpPr txBox="1"/>
          <p:nvPr/>
        </p:nvSpPr>
        <p:spPr>
          <a:xfrm>
            <a:off x="198891" y="680324"/>
            <a:ext cx="11937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B0F0"/>
                </a:solidFill>
              </a:rPr>
              <a:t>Какие изменения, касающиеся использования результатов ВПР как внешней оценки качества образования,  должна внести образовательная организация в локальный нормативный акт?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17EB82E-C50F-8D9E-EDBB-2EFB4DC3AC83}"/>
              </a:ext>
            </a:extLst>
          </p:cNvPr>
          <p:cNvSpPr txBox="1"/>
          <p:nvPr/>
        </p:nvSpPr>
        <p:spPr>
          <a:xfrm>
            <a:off x="198891" y="1770324"/>
            <a:ext cx="1155371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0725" algn="just"/>
            <a:r>
              <a:rPr lang="ru-RU" sz="2000" dirty="0">
                <a:solidFill>
                  <a:schemeClr val="bg1"/>
                </a:solidFill>
              </a:rPr>
              <a:t>Результаты ВПР используются в качестве результатов текущего контроля успеваемости или промежуточной аттестации </a:t>
            </a:r>
            <a:r>
              <a:rPr lang="ru-RU" sz="2000" dirty="0" smtClean="0">
                <a:solidFill>
                  <a:schemeClr val="bg1"/>
                </a:solidFill>
              </a:rPr>
              <a:t>обучающихся.</a:t>
            </a:r>
          </a:p>
          <a:p>
            <a:pPr indent="720725" algn="just"/>
            <a:r>
              <a:rPr lang="ru-RU" sz="2000" dirty="0" smtClean="0">
                <a:solidFill>
                  <a:schemeClr val="bg1"/>
                </a:solidFill>
              </a:rPr>
              <a:t>Например, указывается, что ВПР – это форма текущего контроля</a:t>
            </a:r>
          </a:p>
          <a:p>
            <a:pPr indent="720725" algn="just"/>
            <a:endParaRPr lang="ru-RU" sz="2000" dirty="0" smtClean="0">
              <a:solidFill>
                <a:schemeClr val="bg1"/>
              </a:solidFill>
            </a:endParaRPr>
          </a:p>
          <a:p>
            <a:pPr indent="720725" algn="just"/>
            <a:r>
              <a:rPr lang="ru-RU" sz="2000" dirty="0" smtClean="0">
                <a:solidFill>
                  <a:schemeClr val="bg1"/>
                </a:solidFill>
              </a:rPr>
              <a:t>Определяется периодичность  проведения ВПР – 1 раз в год.</a:t>
            </a:r>
          </a:p>
          <a:p>
            <a:pPr indent="720725" algn="just"/>
            <a:endParaRPr lang="ru-RU" sz="2000" dirty="0">
              <a:solidFill>
                <a:schemeClr val="bg1"/>
              </a:solidFill>
            </a:endParaRPr>
          </a:p>
          <a:p>
            <a:pPr indent="720725" algn="just"/>
            <a:r>
              <a:rPr lang="ru-RU" sz="2000" dirty="0">
                <a:solidFill>
                  <a:schemeClr val="bg1"/>
                </a:solidFill>
              </a:rPr>
              <a:t> Оценки за ВПР выставляются в классный журнал как за контрольную работу с пометкой «ВПР» учителем по соответствующему предмету. </a:t>
            </a:r>
            <a:endParaRPr lang="ru-RU" sz="2000" dirty="0" smtClean="0">
              <a:solidFill>
                <a:schemeClr val="bg1"/>
              </a:solidFill>
            </a:endParaRPr>
          </a:p>
          <a:p>
            <a:pPr indent="720725" algn="just"/>
            <a:r>
              <a:rPr lang="ru-RU" sz="2000" dirty="0" smtClean="0">
                <a:solidFill>
                  <a:schemeClr val="bg1"/>
                </a:solidFill>
              </a:rPr>
              <a:t>Присваивается определенный вес отметки.</a:t>
            </a:r>
          </a:p>
          <a:p>
            <a:pPr indent="720725" algn="just"/>
            <a:endParaRPr lang="ru-RU" sz="2000" dirty="0" smtClean="0">
              <a:solidFill>
                <a:schemeClr val="bg1"/>
              </a:solidFill>
            </a:endParaRPr>
          </a:p>
          <a:p>
            <a:pPr indent="720725" algn="just"/>
            <a:r>
              <a:rPr lang="ru-RU" sz="2000" dirty="0" smtClean="0">
                <a:solidFill>
                  <a:schemeClr val="bg1"/>
                </a:solidFill>
              </a:rPr>
              <a:t>Порядок проведения ВПР регламентируется школьным Порядком (Регламентом) проведения данной оценочной процедуры.</a:t>
            </a:r>
          </a:p>
          <a:p>
            <a:pPr indent="720725" algn="just"/>
            <a:endParaRPr lang="ru-RU" sz="2000" dirty="0">
              <a:solidFill>
                <a:schemeClr val="bg1"/>
              </a:solidFill>
            </a:endParaRPr>
          </a:p>
          <a:p>
            <a:pPr indent="720725" algn="just"/>
            <a:r>
              <a:rPr lang="ru-RU" sz="2000" dirty="0" smtClean="0">
                <a:solidFill>
                  <a:schemeClr val="bg1"/>
                </a:solidFill>
              </a:rPr>
              <a:t>Корректировка школьного Регламента проведения ВПР осуществляется ежегодно, в соответствии с изменениями Порядка проведения ВПР, разрабатываемого на федеральном уровне.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39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EFA5A1-51FC-AE18-0729-006D91C00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BF09186-7564-B85B-D175-9FC8D08C5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8E24-C045-4422-A509-6450A3A43A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D499FA48-67ED-315F-6B9D-47DB63679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11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D56B77-578B-4097-AA55-E0A998FEA4F8}"/>
              </a:ext>
            </a:extLst>
          </p:cNvPr>
          <p:cNvSpPr txBox="1"/>
          <p:nvPr/>
        </p:nvSpPr>
        <p:spPr>
          <a:xfrm>
            <a:off x="699247" y="113951"/>
            <a:ext cx="10682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prstClr val="white"/>
                </a:solidFill>
              </a:rPr>
              <a:t>Часто встречающиеся вопросы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3E55B4-8A3E-895B-F2AE-A7F6ACEE028E}"/>
              </a:ext>
            </a:extLst>
          </p:cNvPr>
          <p:cNvSpPr txBox="1"/>
          <p:nvPr/>
        </p:nvSpPr>
        <p:spPr>
          <a:xfrm>
            <a:off x="198891" y="832388"/>
            <a:ext cx="11937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B0F0"/>
                </a:solidFill>
              </a:rPr>
              <a:t>Какие изменения, касающиеся использования результатов ВПР как внешней оценки качества образования,  должна внести образовательная организация в локальный нормативный акт?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17EB82E-C50F-8D9E-EDBB-2EFB4DC3AC83}"/>
              </a:ext>
            </a:extLst>
          </p:cNvPr>
          <p:cNvSpPr txBox="1"/>
          <p:nvPr/>
        </p:nvSpPr>
        <p:spPr>
          <a:xfrm>
            <a:off x="279699" y="2032717"/>
            <a:ext cx="1155371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0725" algn="just"/>
            <a:r>
              <a:rPr lang="ru-RU" sz="2000" dirty="0" smtClean="0">
                <a:solidFill>
                  <a:prstClr val="white"/>
                </a:solidFill>
              </a:rPr>
              <a:t>Школа </a:t>
            </a:r>
            <a:r>
              <a:rPr lang="ru-RU" sz="2000" dirty="0">
                <a:solidFill>
                  <a:prstClr val="white"/>
                </a:solidFill>
              </a:rPr>
              <a:t>может использовать результаты ВПР для выявления </a:t>
            </a:r>
            <a:r>
              <a:rPr lang="ru-RU" sz="2000" dirty="0" err="1">
                <a:solidFill>
                  <a:prstClr val="white"/>
                </a:solidFill>
              </a:rPr>
              <a:t>дефицитарных</a:t>
            </a:r>
            <a:r>
              <a:rPr lang="ru-RU" sz="2000" dirty="0">
                <a:solidFill>
                  <a:prstClr val="white"/>
                </a:solidFill>
              </a:rPr>
              <a:t> зон и образовательных пробелов обучающихся и с учетом результатов анализа ВПР выстраивать систему совершенствования преподавания учебных предметов.  </a:t>
            </a:r>
            <a:endParaRPr lang="ru-RU" sz="2000" dirty="0" smtClean="0">
              <a:solidFill>
                <a:prstClr val="white"/>
              </a:solidFill>
            </a:endParaRPr>
          </a:p>
          <a:p>
            <a:pPr indent="720725" algn="just"/>
            <a:endParaRPr lang="ru-RU" sz="2000" dirty="0">
              <a:solidFill>
                <a:prstClr val="white"/>
              </a:solidFill>
            </a:endParaRPr>
          </a:p>
          <a:p>
            <a:pPr indent="720725" algn="just"/>
            <a:r>
              <a:rPr lang="ru-RU" sz="2000" dirty="0">
                <a:solidFill>
                  <a:prstClr val="white"/>
                </a:solidFill>
              </a:rPr>
              <a:t>На основе аналитических выводов  определяются задачи по ликвидации выявленных проблем (обеспечение объективности оценивания обучающихся, повышение качества преподавания отдельных предметов, выбор наиболее эффективных форм индивидуальной работы с обучающимися с особыми образовательными потребностями и т.д.). </a:t>
            </a:r>
            <a:endParaRPr lang="ru-RU" sz="2000" dirty="0" smtClean="0">
              <a:solidFill>
                <a:prstClr val="white"/>
              </a:solidFill>
            </a:endParaRPr>
          </a:p>
          <a:p>
            <a:pPr indent="720725" algn="just"/>
            <a:endParaRPr lang="ru-RU" sz="2000" dirty="0">
              <a:solidFill>
                <a:prstClr val="white"/>
              </a:solidFill>
            </a:endParaRPr>
          </a:p>
          <a:p>
            <a:pPr indent="720725" algn="just"/>
            <a:r>
              <a:rPr lang="ru-RU" sz="2000" dirty="0">
                <a:solidFill>
                  <a:prstClr val="white"/>
                </a:solidFill>
              </a:rPr>
              <a:t>Анализ и правильная интерпретация результатов ВПР являются основой для разработки программ профилактики рисков снижения образовательных результатов, в том числе, при сдаче ОГЭ и ЕГЭ, а также могут быть использованы для определения причин учебной неуспешности как отдельных обучающихся, так и классных коллективов в </a:t>
            </a:r>
            <a:r>
              <a:rPr lang="ru-RU" sz="2000" dirty="0" err="1" smtClean="0">
                <a:solidFill>
                  <a:prstClr val="white"/>
                </a:solidFill>
              </a:rPr>
              <a:t>целом.В</a:t>
            </a:r>
            <a:r>
              <a:rPr lang="ru-RU" sz="2000" dirty="0" smtClean="0">
                <a:solidFill>
                  <a:prstClr val="white"/>
                </a:solidFill>
              </a:rPr>
              <a:t> целях снижения бюрократической нагрузки на педагогов при разработке программ профилактики рекомендуется </a:t>
            </a:r>
            <a:r>
              <a:rPr lang="ru-RU" sz="2000" smtClean="0">
                <a:solidFill>
                  <a:prstClr val="white"/>
                </a:solidFill>
              </a:rPr>
              <a:t>использовать ресурс ГИС СОЛО.</a:t>
            </a:r>
            <a:endParaRPr lang="ru-RU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45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D198B3C-21B9-FBC7-C171-5F38F20A1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7F8CAFE-693C-6883-B5B2-757BB165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8E24-C045-4422-A509-6450A3A43A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9004C89D-1C41-70CD-B8DD-4D49364D1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12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DBFE288-2E2B-E028-0DDB-1E2D1C44E43B}"/>
              </a:ext>
            </a:extLst>
          </p:cNvPr>
          <p:cNvSpPr txBox="1"/>
          <p:nvPr/>
        </p:nvSpPr>
        <p:spPr>
          <a:xfrm>
            <a:off x="699247" y="113951"/>
            <a:ext cx="10682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Часто встречающиеся вопросы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AD3F82F-C8B8-06C1-7E97-780699BF19DA}"/>
              </a:ext>
            </a:extLst>
          </p:cNvPr>
          <p:cNvSpPr txBox="1"/>
          <p:nvPr/>
        </p:nvSpPr>
        <p:spPr>
          <a:xfrm>
            <a:off x="198891" y="832388"/>
            <a:ext cx="11937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B0F0"/>
                </a:solidFill>
              </a:rPr>
              <a:t>Если результаты ВПР использовать как оценку текущей успеваемости в четверти, то с какой внешней оценкой мы будем коррелировать результаты промежуточной аттестации?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C13C4CF-16B2-94F2-5A2D-6D8E32C6464F}"/>
              </a:ext>
            </a:extLst>
          </p:cNvPr>
          <p:cNvSpPr txBox="1"/>
          <p:nvPr/>
        </p:nvSpPr>
        <p:spPr>
          <a:xfrm>
            <a:off x="279699" y="2032717"/>
            <a:ext cx="115537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0725" algn="just"/>
            <a:r>
              <a:rPr lang="ru-RU" sz="2000" dirty="0">
                <a:solidFill>
                  <a:schemeClr val="bg1"/>
                </a:solidFill>
              </a:rPr>
              <a:t>Следует очень четко разграничить понятия «текущая успеваемость» и «текущий КОНТРОЛЬ». ВПР рекомендовано использовать в качестве текущего КОНТРОЛЯ. Таким образом, отметка по ВПР и будет оценкой по внешней процедуре (так как проведена  с использованием независимых КИМов и проверена  независимой предметной  комиссией). </a:t>
            </a:r>
            <a:endParaRPr lang="ru-RU" sz="2000" dirty="0" smtClean="0">
              <a:solidFill>
                <a:schemeClr val="bg1"/>
              </a:solidFill>
            </a:endParaRPr>
          </a:p>
          <a:p>
            <a:pPr indent="720725" algn="just"/>
            <a:endParaRPr lang="ru-RU" sz="2000" dirty="0">
              <a:solidFill>
                <a:schemeClr val="bg1"/>
              </a:solidFill>
            </a:endParaRPr>
          </a:p>
          <a:p>
            <a:pPr indent="720725" algn="just"/>
            <a:r>
              <a:rPr lang="ru-RU" sz="2000" dirty="0">
                <a:solidFill>
                  <a:schemeClr val="bg1"/>
                </a:solidFill>
              </a:rPr>
              <a:t>Кроме того,  ВПР направлены в то же время и на снижение академической нагрузки на обучающихся, поэтому могут использоваться в качестве промежуточной аттестации. В этом случае эта отметка не влияет на оценивание ребенка в 4 четверти и может быть использована для определения степени корреляции между текущей успеваемостью и результатом внешней оценочной процедуры.</a:t>
            </a:r>
          </a:p>
        </p:txBody>
      </p:sp>
    </p:spTree>
    <p:extLst>
      <p:ext uri="{BB962C8B-B14F-4D97-AF65-F5344CB8AC3E}">
        <p14:creationId xmlns:p14="http://schemas.microsoft.com/office/powerpoint/2010/main" val="25508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D3B33C4-EC35-6A4A-7AB2-52311C186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9895CD44-395C-43E2-C33F-BAE8E8E08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13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6B78F389-2EF5-A32F-ADC4-757543748516}"/>
              </a:ext>
            </a:extLst>
          </p:cNvPr>
          <p:cNvSpPr/>
          <p:nvPr/>
        </p:nvSpPr>
        <p:spPr>
          <a:xfrm>
            <a:off x="137579" y="135466"/>
            <a:ext cx="118962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/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Рекомендации по подготовке и проведению  ВПР в 2025 году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560323D-5ABE-AEFC-66EE-E8BCA2DE559E}"/>
              </a:ext>
            </a:extLst>
          </p:cNvPr>
          <p:cNvSpPr txBox="1"/>
          <p:nvPr/>
        </p:nvSpPr>
        <p:spPr>
          <a:xfrm>
            <a:off x="666836" y="1365700"/>
            <a:ext cx="1104824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chemeClr val="bg1"/>
                </a:solidFill>
              </a:rPr>
              <a:t>Расписание проведения ВПР на бумажном носителе в ОО должно быть сформировано таким образом, чтобы </a:t>
            </a:r>
            <a:r>
              <a:rPr lang="ru-RU" sz="2800" b="1" u="sng" dirty="0">
                <a:solidFill>
                  <a:schemeClr val="bg1"/>
                </a:solidFill>
              </a:rPr>
              <a:t>все классы параллели выполняли проверочную работу по предметам из одной группы в один день.</a:t>
            </a:r>
          </a:p>
          <a:p>
            <a:pPr algn="just"/>
            <a:endParaRPr lang="ru-RU" sz="2800" b="1" u="sng" dirty="0">
              <a:solidFill>
                <a:schemeClr val="bg1"/>
              </a:solidFill>
            </a:endParaRPr>
          </a:p>
          <a:p>
            <a:pPr algn="just"/>
            <a:r>
              <a:rPr lang="ru-RU" sz="2800" dirty="0">
                <a:solidFill>
                  <a:schemeClr val="bg1"/>
                </a:solidFill>
              </a:rPr>
              <a:t>Наличие  в дни проведения ВПР независимых/общественных наблюдателей.</a:t>
            </a:r>
          </a:p>
          <a:p>
            <a:pPr algn="just"/>
            <a:endParaRPr lang="ru-RU" sz="2800" dirty="0">
              <a:solidFill>
                <a:schemeClr val="bg1"/>
              </a:solidFill>
            </a:endParaRPr>
          </a:p>
          <a:p>
            <a:pPr algn="just"/>
            <a:r>
              <a:rPr lang="ru-RU" sz="2800" dirty="0">
                <a:solidFill>
                  <a:schemeClr val="bg1"/>
                </a:solidFill>
              </a:rPr>
              <a:t>Соблюдение Регламента проведения ВПР.</a:t>
            </a:r>
          </a:p>
          <a:p>
            <a:pPr algn="just"/>
            <a:endParaRPr lang="ru-RU" sz="2800" dirty="0">
              <a:solidFill>
                <a:schemeClr val="bg1"/>
              </a:solidFill>
            </a:endParaRPr>
          </a:p>
          <a:p>
            <a:pPr algn="just"/>
            <a:r>
              <a:rPr lang="ru-RU" sz="2800" dirty="0">
                <a:solidFill>
                  <a:schemeClr val="bg1"/>
                </a:solidFill>
              </a:rPr>
              <a:t>Обеспечение объективности оценивания работ обучающихся школьными предметными комиссиями</a:t>
            </a:r>
          </a:p>
        </p:txBody>
      </p:sp>
    </p:spTree>
    <p:extLst>
      <p:ext uri="{BB962C8B-B14F-4D97-AF65-F5344CB8AC3E}">
        <p14:creationId xmlns:p14="http://schemas.microsoft.com/office/powerpoint/2010/main" val="287956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F8E150B-D764-5121-A502-8302F9310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1DB50113-AA05-2575-D3B2-7B4D839BA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14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65A4D74B-730A-7FD5-A836-BA09C8060E76}"/>
              </a:ext>
            </a:extLst>
          </p:cNvPr>
          <p:cNvSpPr/>
          <p:nvPr/>
        </p:nvSpPr>
        <p:spPr>
          <a:xfrm>
            <a:off x="137579" y="135466"/>
            <a:ext cx="118962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/>
            <a:r>
              <a:rPr lang="ru-RU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Рекомендации по подготовке и проведению  ВПР в 2025 году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A2D47D0-E9CF-EF6B-5DB4-CEE18B716E87}"/>
              </a:ext>
            </a:extLst>
          </p:cNvPr>
          <p:cNvSpPr txBox="1"/>
          <p:nvPr/>
        </p:nvSpPr>
        <p:spPr>
          <a:xfrm>
            <a:off x="1371600" y="838496"/>
            <a:ext cx="9778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Технические требования к компьютерам (при выборе ВПР с использованием компьютера)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71C361C-B175-85A2-E738-299FB31C6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12" y="1224162"/>
            <a:ext cx="10599576" cy="513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74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A63AFFF-EF3D-B639-3071-B182C3FD6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BE-81E3-4C02-B3F4-704BD0A051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5C673869-DA4C-85F8-8791-F80E423AB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15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C8FC88B-6AF2-CD7D-15DD-8CAC9FB05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24" t="29103" r="2957" b="3408"/>
          <a:stretch/>
        </p:blipFill>
        <p:spPr>
          <a:xfrm>
            <a:off x="343761" y="839755"/>
            <a:ext cx="11302753" cy="53091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DFBBBF0-90D1-8502-28A4-A962B1899317}"/>
              </a:ext>
            </a:extLst>
          </p:cNvPr>
          <p:cNvSpPr txBox="1"/>
          <p:nvPr/>
        </p:nvSpPr>
        <p:spPr>
          <a:xfrm>
            <a:off x="223935" y="93668"/>
            <a:ext cx="116243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Достоверность и объективность результатов проверочных работ </a:t>
            </a:r>
          </a:p>
        </p:txBody>
      </p:sp>
    </p:spTree>
    <p:extLst>
      <p:ext uri="{BB962C8B-B14F-4D97-AF65-F5344CB8AC3E}">
        <p14:creationId xmlns:p14="http://schemas.microsoft.com/office/powerpoint/2010/main" val="2758587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A1CD55E-5165-9A38-0207-2B33A5378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FB612-4444-432D-ADFB-276E84742B8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57F78990-3AB1-A99B-396F-212DFC7CA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16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CE1569-3430-CCBF-3C22-DF5F52A29BEE}"/>
              </a:ext>
            </a:extLst>
          </p:cNvPr>
          <p:cNvSpPr txBox="1"/>
          <p:nvPr/>
        </p:nvSpPr>
        <p:spPr>
          <a:xfrm>
            <a:off x="703415" y="-14075"/>
            <a:ext cx="113452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dirty="0">
                <a:solidFill>
                  <a:schemeClr val="bg1"/>
                </a:solidFill>
                <a:effectLst/>
                <a:latin typeface="Golos text"/>
              </a:rPr>
              <a:t>Коды для выдачи участникам, протокол проведения и протокол соответствия порядкового номера наименованию класса в ОО. </a:t>
            </a:r>
            <a:br>
              <a:rPr lang="ru-RU" sz="2800" b="1" i="0" dirty="0">
                <a:solidFill>
                  <a:schemeClr val="bg1"/>
                </a:solidFill>
                <a:effectLst/>
                <a:latin typeface="Golos text"/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BC6166E-40DF-2845-0B73-B2D6F0890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9" y="947065"/>
            <a:ext cx="5168744" cy="13849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3732819-23FB-9C90-C013-F02D955A2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39" y="2332060"/>
            <a:ext cx="8441094" cy="2771853"/>
          </a:xfrm>
          <a:prstGeom prst="rect">
            <a:avLst/>
          </a:prstGeom>
        </p:spPr>
      </p:pic>
      <p:sp>
        <p:nvSpPr>
          <p:cNvPr id="12" name="Половина рамки 11">
            <a:extLst>
              <a:ext uri="{FF2B5EF4-FFF2-40B4-BE49-F238E27FC236}">
                <a16:creationId xmlns="" xmlns:a16="http://schemas.microsoft.com/office/drawing/2014/main" id="{DB647F1A-F755-E0A5-02AC-473E987CCAAC}"/>
              </a:ext>
            </a:extLst>
          </p:cNvPr>
          <p:cNvSpPr/>
          <p:nvPr/>
        </p:nvSpPr>
        <p:spPr>
          <a:xfrm rot="19064603" flipV="1">
            <a:off x="237780" y="652222"/>
            <a:ext cx="855728" cy="333499"/>
          </a:xfrm>
          <a:prstGeom prst="halfFrame">
            <a:avLst>
              <a:gd name="adj1" fmla="val 33333"/>
              <a:gd name="adj2" fmla="val 23676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13" name="Половина рамки 12">
            <a:extLst>
              <a:ext uri="{FF2B5EF4-FFF2-40B4-BE49-F238E27FC236}">
                <a16:creationId xmlns="" xmlns:a16="http://schemas.microsoft.com/office/drawing/2014/main" id="{ED8DD40C-5AF4-CA9C-800D-C8A4749F9FA4}"/>
              </a:ext>
            </a:extLst>
          </p:cNvPr>
          <p:cNvSpPr/>
          <p:nvPr/>
        </p:nvSpPr>
        <p:spPr>
          <a:xfrm rot="19064603" flipV="1">
            <a:off x="448314" y="3276619"/>
            <a:ext cx="779771" cy="304761"/>
          </a:xfrm>
          <a:prstGeom prst="halfFrame">
            <a:avLst>
              <a:gd name="adj1" fmla="val 33333"/>
              <a:gd name="adj2" fmla="val 23676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F9A2FCB-51A8-6306-2F15-8C44F8B31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747" y="3571818"/>
            <a:ext cx="6837784" cy="31658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F24ADBC-B2D3-FF80-5B89-79673D7E8271}"/>
              </a:ext>
            </a:extLst>
          </p:cNvPr>
          <p:cNvSpPr txBox="1"/>
          <p:nvPr/>
        </p:nvSpPr>
        <p:spPr>
          <a:xfrm>
            <a:off x="3230" y="5190202"/>
            <a:ext cx="49233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i="0" dirty="0">
                <a:solidFill>
                  <a:schemeClr val="bg1"/>
                </a:solidFill>
                <a:effectLst/>
                <a:latin typeface="Golos text"/>
              </a:rPr>
              <a:t>Для каждой параллели заполняется отдельный протокол соответствия, нумерация начинается с 1 и не является сквозной.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Golos text"/>
              </a:rPr>
              <a:t> Если в ОО в параллели один класс, протокол заполняется для одного класса. Заполненные протоколы остаются в ОО и не передаются в ФИС ОКО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777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4EB6595-1F6D-DAD5-2967-AB2D6B60E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476B2-AFAB-41DF-B5A4-CD806FB1982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EBCCEAC0-5391-EC92-B17C-4F7F9FF8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17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27405EB-7489-174E-477A-D507DC6F4F14}"/>
              </a:ext>
            </a:extLst>
          </p:cNvPr>
          <p:cNvSpPr txBox="1"/>
          <p:nvPr/>
        </p:nvSpPr>
        <p:spPr>
          <a:xfrm>
            <a:off x="625736" y="818040"/>
            <a:ext cx="11263257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Способы использования данных ВПР могут быть разделены на две</a:t>
            </a:r>
          </a:p>
          <a:p>
            <a:r>
              <a:rPr lang="ru-RU" sz="2800" dirty="0">
                <a:solidFill>
                  <a:schemeClr val="bg1"/>
                </a:solidFill>
              </a:rPr>
              <a:t>категории: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использование для принятия решений в отношении конкретных учащихся (например, диагностика проблем в обучении – определение мер по их преодолению – корректировка образовательного процесса);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использование для принятия решений в отношении сложившейся в</a:t>
            </a:r>
          </a:p>
          <a:p>
            <a:r>
              <a:rPr lang="ru-RU" sz="2800" dirty="0">
                <a:solidFill>
                  <a:schemeClr val="bg1"/>
                </a:solidFill>
              </a:rPr>
              <a:t>общеобразовательной организации системы образования (например,</a:t>
            </a:r>
          </a:p>
          <a:p>
            <a:r>
              <a:rPr lang="ru-RU" sz="2800" dirty="0">
                <a:solidFill>
                  <a:schemeClr val="bg1"/>
                </a:solidFill>
              </a:rPr>
              <a:t>изменения в основные образовательные программы (далее – ООП) или</a:t>
            </a:r>
          </a:p>
          <a:p>
            <a:r>
              <a:rPr lang="ru-RU" sz="2800" dirty="0">
                <a:solidFill>
                  <a:schemeClr val="bg1"/>
                </a:solidFill>
              </a:rPr>
              <a:t>учебном плане в связи с переходом на углубленное или профильное</a:t>
            </a:r>
          </a:p>
          <a:p>
            <a:r>
              <a:rPr lang="ru-RU" sz="2800" dirty="0">
                <a:solidFill>
                  <a:schemeClr val="bg1"/>
                </a:solidFill>
              </a:rPr>
              <a:t>изучение отдельных предметов, оценки условий обучения и приобретение необходимого лабораторного оборудования).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3B738E-3573-58FF-2FD7-7E695EEBB112}"/>
              </a:ext>
            </a:extLst>
          </p:cNvPr>
          <p:cNvSpPr txBox="1"/>
          <p:nvPr/>
        </p:nvSpPr>
        <p:spPr>
          <a:xfrm>
            <a:off x="1380931" y="233265"/>
            <a:ext cx="10021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Использование результатов ВПР</a:t>
            </a:r>
          </a:p>
        </p:txBody>
      </p:sp>
    </p:spTree>
    <p:extLst>
      <p:ext uri="{BB962C8B-B14F-4D97-AF65-F5344CB8AC3E}">
        <p14:creationId xmlns:p14="http://schemas.microsoft.com/office/powerpoint/2010/main" val="292919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7C63BC8-11F4-44E9-963E-A0DDE3192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513C068-C995-9D3A-F9CC-A01328796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476B2-AFAB-41DF-B5A4-CD806FB1982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FF263C48-72EA-2D90-4A7C-E18E66EAB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18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430C308-FC41-1BE8-FAB2-B2595C43C040}"/>
              </a:ext>
            </a:extLst>
          </p:cNvPr>
          <p:cNvSpPr txBox="1"/>
          <p:nvPr/>
        </p:nvSpPr>
        <p:spPr>
          <a:xfrm>
            <a:off x="1380931" y="233265"/>
            <a:ext cx="10021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Использование результатов ВПР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1B8DD28-F312-9EEC-26AD-D467475C8BA4}"/>
              </a:ext>
            </a:extLst>
          </p:cNvPr>
          <p:cNvSpPr txBox="1"/>
          <p:nvPr/>
        </p:nvSpPr>
        <p:spPr>
          <a:xfrm>
            <a:off x="630767" y="1041758"/>
            <a:ext cx="1121250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5600" algn="just"/>
            <a:r>
              <a:rPr lang="ru-RU" sz="2400" dirty="0">
                <a:solidFill>
                  <a:schemeClr val="bg1"/>
                </a:solidFill>
              </a:rPr>
              <a:t>Результаты ВПР на уровне общеобразовательной организации могут быть использованы для определения новых направлений совершенствования образовательного процесса: </a:t>
            </a:r>
          </a:p>
          <a:p>
            <a:pPr indent="355600" algn="just"/>
            <a:r>
              <a:rPr lang="ru-RU" sz="2400" dirty="0">
                <a:solidFill>
                  <a:schemeClr val="bg1"/>
                </a:solidFill>
              </a:rPr>
              <a:t>разработка и реализация программ повышения качества обучения (например, через программу развития); </a:t>
            </a:r>
          </a:p>
          <a:p>
            <a:pPr indent="355600" algn="just"/>
            <a:r>
              <a:rPr lang="ru-RU" sz="2400" dirty="0">
                <a:solidFill>
                  <a:schemeClr val="bg1"/>
                </a:solidFill>
              </a:rPr>
              <a:t>разработка технологий выявления и психолого-педагогического сопровождения учащихся или групп учащихся с проблемами (или высокими достижениями) в обучении (например, через формирование индивидуальных образовательных маршрутов ученика,</a:t>
            </a:r>
          </a:p>
          <a:p>
            <a:pPr indent="355600" algn="just"/>
            <a:r>
              <a:rPr lang="ru-RU" sz="2400" dirty="0">
                <a:solidFill>
                  <a:schemeClr val="bg1"/>
                </a:solidFill>
              </a:rPr>
              <a:t>индивидуальных учебных планов или индивидуализированных планов внеурочной деятельности); </a:t>
            </a:r>
          </a:p>
          <a:p>
            <a:pPr indent="355600" algn="just"/>
            <a:r>
              <a:rPr lang="ru-RU" sz="2400" dirty="0">
                <a:solidFill>
                  <a:schemeClr val="bg1"/>
                </a:solidFill>
              </a:rPr>
              <a:t>формирование программ организационно-методической поддержки неэффективно работающим учителям, персонифицированные программы повышения квалификации, методического сопровождения через наставничество).</a:t>
            </a:r>
          </a:p>
        </p:txBody>
      </p:sp>
    </p:spTree>
    <p:extLst>
      <p:ext uri="{BB962C8B-B14F-4D97-AF65-F5344CB8AC3E}">
        <p14:creationId xmlns:p14="http://schemas.microsoft.com/office/powerpoint/2010/main" val="366715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7682692B-0551-46C4-91D9-924FDD3A2CA1}"/>
              </a:ext>
            </a:extLst>
          </p:cNvPr>
          <p:cNvSpPr/>
          <p:nvPr/>
        </p:nvSpPr>
        <p:spPr>
          <a:xfrm>
            <a:off x="286615" y="4414393"/>
            <a:ext cx="10900929" cy="2378844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FB02069E-CFB1-4D86-AE57-31934B910E8E}"/>
              </a:ext>
            </a:extLst>
          </p:cNvPr>
          <p:cNvSpPr/>
          <p:nvPr/>
        </p:nvSpPr>
        <p:spPr>
          <a:xfrm>
            <a:off x="286616" y="3419156"/>
            <a:ext cx="8878166" cy="875754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F7E08BF-0AE2-4C66-BC48-D9605939A8FD}"/>
              </a:ext>
            </a:extLst>
          </p:cNvPr>
          <p:cNvSpPr/>
          <p:nvPr/>
        </p:nvSpPr>
        <p:spPr>
          <a:xfrm>
            <a:off x="1115291" y="64763"/>
            <a:ext cx="103493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Panton Bold" panose="020B0604020202020204" charset="-52"/>
              </a:rPr>
              <a:t>Документы, регламентирующие проведение  ВПР в общеобразовательных организациях в 2025 году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399DC6F-D88A-4C65-9041-E6CDDA663FD9}"/>
              </a:ext>
            </a:extLst>
          </p:cNvPr>
          <p:cNvSpPr/>
          <p:nvPr/>
        </p:nvSpPr>
        <p:spPr>
          <a:xfrm>
            <a:off x="339435" y="1080418"/>
            <a:ext cx="7197437" cy="1346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Постановление Правительства Российской Федерации от 05.08.2013 № 662 </a:t>
            </a:r>
            <a:r>
              <a:rPr lang="ru-RU" dirty="0">
                <a:solidFill>
                  <a:schemeClr val="bg1"/>
                </a:solidFill>
                <a:latin typeface="Panton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«Об осуществлении мониторинга системы образования» (С изменениями и дополнениями от: 21 марта, 25 мая 2019 г., 12 марта 2020 г., 24 марта 2022 г.)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2EB7BDB-D0BD-4FB1-B86E-3BC7731DA73A}"/>
              </a:ext>
            </a:extLst>
          </p:cNvPr>
          <p:cNvSpPr/>
          <p:nvPr/>
        </p:nvSpPr>
        <p:spPr>
          <a:xfrm>
            <a:off x="4189271" y="2531740"/>
            <a:ext cx="3442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  <a:latin typeface="Panton Bold" panose="020B0604020202020204" charset="-52"/>
                <a:ea typeface="Calibri" panose="020F0502020204030204" pitchFamily="34" charset="0"/>
              </a:rPr>
              <a:t>Настоящее постановление вступает в силу с 1 сентября 2013 г. и действует до 1 сентября 2028 г.</a:t>
            </a:r>
            <a:endParaRPr lang="ru-RU" sz="1200" i="1" dirty="0">
              <a:solidFill>
                <a:schemeClr val="bg1"/>
              </a:solidFill>
              <a:latin typeface="Panton Bold" panose="020B0604020202020204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68409DEF-9A7C-41D2-8160-8DEBADAC7A40}"/>
              </a:ext>
            </a:extLst>
          </p:cNvPr>
          <p:cNvSpPr/>
          <p:nvPr/>
        </p:nvSpPr>
        <p:spPr>
          <a:xfrm>
            <a:off x="4232567" y="2502695"/>
            <a:ext cx="3532905" cy="6940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3CBA77BD-8713-4BDD-AABC-2CF5792011C4}"/>
              </a:ext>
            </a:extLst>
          </p:cNvPr>
          <p:cNvSpPr/>
          <p:nvPr/>
        </p:nvSpPr>
        <p:spPr>
          <a:xfrm>
            <a:off x="228603" y="1080418"/>
            <a:ext cx="10661070" cy="1420327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ECF4F7B2-4861-4476-88B7-9623DCBFCF36}"/>
              </a:ext>
            </a:extLst>
          </p:cNvPr>
          <p:cNvPicPr/>
          <p:nvPr/>
        </p:nvPicPr>
        <p:blipFill rotWithShape="1">
          <a:blip r:embed="rId2"/>
          <a:srcRect l="36766" t="14116" r="22453" b="31082"/>
          <a:stretch/>
        </p:blipFill>
        <p:spPr bwMode="auto">
          <a:xfrm>
            <a:off x="7588829" y="872883"/>
            <a:ext cx="3776231" cy="2460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FCA49946-4238-4F28-8729-585E5B30D57E}"/>
              </a:ext>
            </a:extLst>
          </p:cNvPr>
          <p:cNvSpPr/>
          <p:nvPr/>
        </p:nvSpPr>
        <p:spPr>
          <a:xfrm>
            <a:off x="339434" y="3436684"/>
            <a:ext cx="8400935" cy="70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Постановление Правительства Российской Федерации от 05.08.2013 № 662 </a:t>
            </a:r>
            <a:r>
              <a:rPr lang="ru-RU" dirty="0">
                <a:solidFill>
                  <a:schemeClr val="bg1"/>
                </a:solidFill>
                <a:latin typeface="Panton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«Об осуществлении мониторинга системы образования»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51ECA481-7534-4C7F-B973-9E675C936B00}"/>
              </a:ext>
            </a:extLst>
          </p:cNvPr>
          <p:cNvPicPr/>
          <p:nvPr/>
        </p:nvPicPr>
        <p:blipFill rotWithShape="1">
          <a:blip r:embed="rId3"/>
          <a:srcRect l="38600" t="14398" r="24573" b="30636"/>
          <a:stretch/>
        </p:blipFill>
        <p:spPr bwMode="auto">
          <a:xfrm>
            <a:off x="8846127" y="3009783"/>
            <a:ext cx="3124200" cy="2694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4B7CC274-6F06-41EE-8466-70AB786AC2C1}"/>
              </a:ext>
            </a:extLst>
          </p:cNvPr>
          <p:cNvSpPr/>
          <p:nvPr/>
        </p:nvSpPr>
        <p:spPr>
          <a:xfrm>
            <a:off x="286616" y="4457522"/>
            <a:ext cx="875607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Приказ Федеральной службы по надзору в сфере образования и науки (Рособрнадзор) от 13.05.2024 № 1008</a:t>
            </a:r>
            <a:r>
              <a:rPr lang="ru-RU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chemeClr val="bg1"/>
                </a:solidFill>
                <a:latin typeface="Panton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«Об утверждении состава участников, сроков и продолжительности проведения всероссийских проверочных работ в образовательных организациях, осуществляющих образовательную деятельность по образовательным программам начального общего, основного общего, среднего общего образования, а также перечня учебных предметов, по которым проводятся всероссийские проверочные работы в образовательных организациях, осуществляющих образовательную деятельность по образовательным программам начального общего, основного общего, среднего общего образования, в 2024/2025 учебном году» (зарегистрирован Минюстом России регистрационный № 78327 от 29 мая 2024)</a:t>
            </a:r>
            <a:endParaRPr lang="ru-RU" sz="1500" dirty="0">
              <a:solidFill>
                <a:schemeClr val="bg1"/>
              </a:solidFill>
              <a:latin typeface="Panton Bold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2493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 rotWithShape="1">
          <a:blip r:embed="rId2"/>
          <a:srcRect l="35951" t="11105" r="19471" b="3995"/>
          <a:stretch/>
        </p:blipFill>
        <p:spPr bwMode="auto">
          <a:xfrm>
            <a:off x="8154267" y="3593651"/>
            <a:ext cx="2917466" cy="30530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38197" t="10555" r="19647" b="6990"/>
          <a:stretch/>
        </p:blipFill>
        <p:spPr bwMode="auto">
          <a:xfrm>
            <a:off x="4260823" y="2524245"/>
            <a:ext cx="2917465" cy="4198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3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97889" y="211290"/>
            <a:ext cx="819006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/>
            <a:r>
              <a:rPr lang="ru-RU" sz="2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nton Bold" panose="020B0604020202020204" charset="-52"/>
              </a:rPr>
              <a:t>Рекомендации по подготовке и проведению  ВПР в 2025 году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37074" t="8696" r="19407" b="5849"/>
          <a:stretch/>
        </p:blipFill>
        <p:spPr bwMode="auto">
          <a:xfrm>
            <a:off x="84182" y="1021449"/>
            <a:ext cx="3377475" cy="479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31297" t="14114" r="30714" b="18261"/>
          <a:stretch/>
        </p:blipFill>
        <p:spPr bwMode="auto">
          <a:xfrm>
            <a:off x="3409193" y="783203"/>
            <a:ext cx="2831290" cy="3390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6"/>
          <a:srcRect l="34907" t="10694" r="20930" b="4480"/>
          <a:stretch/>
        </p:blipFill>
        <p:spPr bwMode="auto">
          <a:xfrm>
            <a:off x="7099420" y="706216"/>
            <a:ext cx="2709598" cy="2897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Половина рамки 11"/>
          <p:cNvSpPr/>
          <p:nvPr/>
        </p:nvSpPr>
        <p:spPr>
          <a:xfrm rot="19064603" flipV="1">
            <a:off x="10242484" y="3122098"/>
            <a:ext cx="1253611" cy="424958"/>
          </a:xfrm>
          <a:prstGeom prst="halfFram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69D5AD2E-2061-E6AD-6150-8DFA39E65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8A4C-5285-4856-92B0-41C9AC2B4AF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06E9E9A3-FD09-502C-CE52-06008761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4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A07FB1-D2DC-20D0-63D6-BE3EA063769E}"/>
              </a:ext>
            </a:extLst>
          </p:cNvPr>
          <p:cNvSpPr txBox="1"/>
          <p:nvPr/>
        </p:nvSpPr>
        <p:spPr>
          <a:xfrm>
            <a:off x="734502" y="135466"/>
            <a:ext cx="11002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Открытость и доступность информации о ВПР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="" xmlns:a16="http://schemas.microsoft.com/office/drawing/2014/main" id="{CE3D476A-B126-8704-FCAA-1CBC7838EB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642639"/>
              </p:ext>
            </p:extLst>
          </p:nvPr>
        </p:nvGraphicFramePr>
        <p:xfrm>
          <a:off x="365856" y="844965"/>
          <a:ext cx="11682805" cy="5792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7695">
                  <a:extLst>
                    <a:ext uri="{9D8B030D-6E8A-4147-A177-3AD203B41FA5}">
                      <a16:colId xmlns="" xmlns:a16="http://schemas.microsoft.com/office/drawing/2014/main" val="640554006"/>
                    </a:ext>
                  </a:extLst>
                </a:gridCol>
                <a:gridCol w="9065110">
                  <a:extLst>
                    <a:ext uri="{9D8B030D-6E8A-4147-A177-3AD203B41FA5}">
                      <a16:colId xmlns="" xmlns:a16="http://schemas.microsoft.com/office/drawing/2014/main" val="3130318997"/>
                    </a:ext>
                  </a:extLst>
                </a:gridCol>
              </a:tblGrid>
              <a:tr h="35330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b="0" dirty="0">
                          <a:solidFill>
                            <a:srgbClr val="243D99"/>
                          </a:solidFill>
                        </a:rPr>
                        <a:t>Документы федерального уровня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243D99"/>
                          </a:solidFill>
                        </a:rPr>
                        <a:t>Допустимо размещение ссылок на сайт ФГБУ «ФИОКО»</a:t>
                      </a:r>
                      <a:r>
                        <a:rPr lang="en-US" b="1" dirty="0">
                          <a:solidFill>
                            <a:srgbClr val="243D99"/>
                          </a:solidFill>
                        </a:rPr>
                        <a:t> </a:t>
                      </a:r>
                      <a:r>
                        <a:rPr lang="en-US" b="0" dirty="0">
                          <a:solidFill>
                            <a:srgbClr val="243D99"/>
                          </a:solidFill>
                        </a:rPr>
                        <a:t>https://fioco.ru/normativ_docs</a:t>
                      </a:r>
                      <a:endParaRPr lang="ru-RU" b="0" dirty="0">
                        <a:solidFill>
                          <a:srgbClr val="243D99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5540741"/>
                  </a:ext>
                </a:extLst>
              </a:tr>
              <a:tr h="76319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dirty="0">
                          <a:solidFill>
                            <a:srgbClr val="243D99"/>
                          </a:solidFill>
                        </a:rPr>
                        <a:t>Документы регионального уровня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243D99"/>
                          </a:solidFill>
                        </a:rPr>
                        <a:t>Допустимо размещение ссылок на сайт КОПО </a:t>
                      </a:r>
                      <a:r>
                        <a:rPr lang="ru-RU" b="0" dirty="0">
                          <a:solidFill>
                            <a:srgbClr val="243D99"/>
                          </a:solidFill>
                        </a:rPr>
                        <a:t>ЛО</a:t>
                      </a:r>
                      <a:r>
                        <a:rPr lang="en-US" b="0" dirty="0">
                          <a:solidFill>
                            <a:srgbClr val="243D99"/>
                          </a:solidFill>
                        </a:rPr>
                        <a:t>https://edu.lenobl.ru/ru/upravlenie-obrazovaniem/departament-nadzora-i-kontrolja/upravlenie-kachestvom-obrazovanija/vserossijskie-proverochnye-raboty/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15369850"/>
                  </a:ext>
                </a:extLst>
              </a:tr>
              <a:tr h="1583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243D99"/>
                          </a:solidFill>
                        </a:rPr>
                        <a:t>Документы муниципального уровня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243D99"/>
                          </a:solidFill>
                        </a:rPr>
                        <a:t>Допустимо размещение ссылок на сайт ………..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92225558"/>
                  </a:ext>
                </a:extLst>
              </a:tr>
              <a:tr h="891792">
                <a:tc>
                  <a:txBody>
                    <a:bodyPr/>
                    <a:lstStyle/>
                    <a:p>
                      <a:r>
                        <a:rPr lang="ru-RU" dirty="0"/>
                        <a:t>Документы образовательной организации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Приказ/распоряжение «Об утверждении Регламента проведения ВПР….»</a:t>
                      </a:r>
                    </a:p>
                    <a:p>
                      <a:r>
                        <a:rPr lang="ru-RU" dirty="0"/>
                        <a:t>Приказ/распоряжение «Об участии …….во </a:t>
                      </a:r>
                      <a:r>
                        <a:rPr lang="ru-RU" dirty="0" err="1"/>
                        <a:t>Всероссиских</a:t>
                      </a:r>
                      <a:r>
                        <a:rPr lang="ru-RU" dirty="0"/>
                        <a:t> проверочных работах в 2025 году» </a:t>
                      </a:r>
                      <a:r>
                        <a:rPr lang="ru-RU" b="1" dirty="0"/>
                        <a:t>ИЛИ</a:t>
                      </a:r>
                      <a:r>
                        <a:rPr lang="ru-RU" dirty="0"/>
                        <a:t> «О проведении мониторинга качества</a:t>
                      </a:r>
                    </a:p>
                    <a:p>
                      <a:r>
                        <a:rPr lang="ru-RU" dirty="0"/>
                        <a:t>подготовки обучающихся в форме Всероссийских проверочных работ</a:t>
                      </a:r>
                    </a:p>
                    <a:p>
                      <a:r>
                        <a:rPr lang="ru-RU" dirty="0"/>
                        <a:t>в 2025 году»</a:t>
                      </a:r>
                    </a:p>
                    <a:p>
                      <a:r>
                        <a:rPr lang="ru-RU" dirty="0"/>
                        <a:t>Приказ/распоряжение «Об обеспечении объективности проведения ВПР» </a:t>
                      </a:r>
                      <a:r>
                        <a:rPr lang="ru-RU" b="1" dirty="0"/>
                        <a:t>ИЛИ </a:t>
                      </a:r>
                      <a:r>
                        <a:rPr lang="ru-RU" b="0" dirty="0"/>
                        <a:t>«Об осуществлении независимого/общественного наблюдения  в период проведения Всероссийских проверочных работ</a:t>
                      </a:r>
                    </a:p>
                    <a:p>
                      <a:r>
                        <a:rPr lang="ru-RU" b="0" dirty="0"/>
                        <a:t>в 2025 году»</a:t>
                      </a:r>
                      <a:endParaRPr lang="ru-RU" b="1" dirty="0"/>
                    </a:p>
                    <a:p>
                      <a:r>
                        <a:rPr lang="ru-RU" b="0" dirty="0"/>
                        <a:t>Положение о текущей и промежуточной аттестации…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19164117"/>
                  </a:ext>
                </a:extLst>
              </a:tr>
              <a:tr h="76319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Телефон горячей линии по вопросам ВПР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Информационные материалы для родителей и обучающихся, ссылка на демоверсии работ, график проведения ВПР в 2025 году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3650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857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C75478A-11F2-F6B9-26CB-BA8CE220D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D1F88468-E46B-5FEA-B730-52535954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8E24-C045-4422-A509-6450A3A43A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46024CE5-C66B-7A8E-6E31-7E0F208D6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5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76FFF9B-899E-06D1-5E16-C987777D5CD7}"/>
              </a:ext>
            </a:extLst>
          </p:cNvPr>
          <p:cNvSpPr txBox="1"/>
          <p:nvPr/>
        </p:nvSpPr>
        <p:spPr>
          <a:xfrm>
            <a:off x="699247" y="113951"/>
            <a:ext cx="10682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Часто встречающиеся вопросы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4ECD4FA-FA46-419A-DEF3-EC42B4DFA2D8}"/>
              </a:ext>
            </a:extLst>
          </p:cNvPr>
          <p:cNvSpPr txBox="1"/>
          <p:nvPr/>
        </p:nvSpPr>
        <p:spPr>
          <a:xfrm>
            <a:off x="143339" y="774551"/>
            <a:ext cx="11969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B0F0"/>
                </a:solidFill>
              </a:rPr>
              <a:t>Должны ли все обучающиеся  принимать участие в ВПР,  в том числе, обучающиеся с ОВЗ?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85DC0E6-5655-FB41-63AE-D9CF184E41BA}"/>
              </a:ext>
            </a:extLst>
          </p:cNvPr>
          <p:cNvSpPr txBox="1"/>
          <p:nvPr/>
        </p:nvSpPr>
        <p:spPr>
          <a:xfrm>
            <a:off x="387275" y="1605548"/>
            <a:ext cx="1146765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 indent="452438" algn="just"/>
            <a:r>
              <a:rPr lang="ru-RU" sz="2000" dirty="0">
                <a:solidFill>
                  <a:schemeClr val="bg1"/>
                </a:solidFill>
              </a:rPr>
              <a:t>В соответствии с пунктом 11 Правил проведения мероприятий по оценке качества образования, утвержденных постановлением Правительства Российской Федерации от30.04.2025 № 556, </a:t>
            </a:r>
            <a:r>
              <a:rPr lang="ru-RU" sz="2000" b="1" u="sng" dirty="0">
                <a:solidFill>
                  <a:schemeClr val="bg1"/>
                </a:solidFill>
              </a:rPr>
              <a:t>участниками ВПР являются обучающиеся образовательных организаций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по имеющим государственную аккредитацию образовательным программам начального общего, основного общего и среднего общего образования (далее – ОО) </a:t>
            </a:r>
            <a:r>
              <a:rPr lang="ru-RU" sz="2000" b="1" u="sng" dirty="0">
                <a:solidFill>
                  <a:schemeClr val="bg1"/>
                </a:solidFill>
              </a:rPr>
              <a:t>за исключением обучающихся 1 - 3, 9 и 11 классов </a:t>
            </a:r>
            <a:r>
              <a:rPr lang="ru-RU" sz="2000" b="1" dirty="0">
                <a:solidFill>
                  <a:schemeClr val="bg1"/>
                </a:solidFill>
              </a:rPr>
              <a:t/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и обучающихся: специальных учебно-воспитательных учреждений закрытого типа и учреждений, исполняющих наказание в виде лишения свободы; федеральных государственных организаций, осуществляющих </a:t>
            </a:r>
            <a:r>
              <a:rPr lang="ru-RU" sz="2000" dirty="0" smtClean="0">
                <a:solidFill>
                  <a:schemeClr val="bg1"/>
                </a:solidFill>
              </a:rPr>
              <a:t>образовательную деятельность</a:t>
            </a:r>
            <a:r>
              <a:rPr lang="ru-RU" sz="2000" dirty="0">
                <a:solidFill>
                  <a:schemeClr val="bg1"/>
                </a:solidFill>
              </a:rPr>
              <a:t>, находящихся в ведении федеральных государственных органов, указанных </a:t>
            </a:r>
            <a:r>
              <a:rPr lang="ru-RU" sz="2000" dirty="0" err="1">
                <a:solidFill>
                  <a:schemeClr val="bg1"/>
                </a:solidFill>
              </a:rPr>
              <a:t>вчасти</a:t>
            </a:r>
            <a:r>
              <a:rPr lang="ru-RU" sz="2000" dirty="0">
                <a:solidFill>
                  <a:schemeClr val="bg1"/>
                </a:solidFill>
              </a:rPr>
              <a:t> 1 статьи 81 Федерального закона «Об образовании в Российской Федерации»; образовательных организаций, указанных в пункте 7 Правил, расположенных на территории Военного инновационного технополиса «Эра» Министерства обороны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416217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66F3660-968B-0B83-B95B-3CF376DB7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ADD98DF3-205D-FAC9-A2EB-E4F23173A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8E24-C045-4422-A509-6450A3A43A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22EF956F-B607-005D-B229-BB50090B5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6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6D502B1-276D-076A-6335-044F54B2D3E0}"/>
              </a:ext>
            </a:extLst>
          </p:cNvPr>
          <p:cNvSpPr txBox="1"/>
          <p:nvPr/>
        </p:nvSpPr>
        <p:spPr>
          <a:xfrm>
            <a:off x="699247" y="113951"/>
            <a:ext cx="10682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Часто встречающиеся вопросы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8AC6B39-0C0B-500B-A641-10F2D2C798B6}"/>
              </a:ext>
            </a:extLst>
          </p:cNvPr>
          <p:cNvSpPr txBox="1"/>
          <p:nvPr/>
        </p:nvSpPr>
        <p:spPr>
          <a:xfrm>
            <a:off x="143339" y="774551"/>
            <a:ext cx="1204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B0F0"/>
                </a:solidFill>
              </a:rPr>
              <a:t>Должны ли все обучающиеся  принимать участие в ВПР,  в том числе, обучающиеся с ОВЗ?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4E265DF-A5CE-A0C2-838B-A2B3CD59942C}"/>
              </a:ext>
            </a:extLst>
          </p:cNvPr>
          <p:cNvSpPr txBox="1"/>
          <p:nvPr/>
        </p:nvSpPr>
        <p:spPr>
          <a:xfrm>
            <a:off x="387275" y="1605548"/>
            <a:ext cx="11467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 indent="452438" algn="just"/>
            <a:r>
              <a:rPr lang="ru-RU" sz="2000" dirty="0">
                <a:solidFill>
                  <a:schemeClr val="bg1"/>
                </a:solidFill>
              </a:rPr>
              <a:t>В соответствии с пунктом 14 Правил обучающиеся с ограниченными возможностями здоровья принимают участие в мероприятиях по оценке качества образования </a:t>
            </a:r>
            <a:r>
              <a:rPr lang="ru-RU" sz="2000" b="1" u="sng" dirty="0">
                <a:solidFill>
                  <a:schemeClr val="bg1"/>
                </a:solidFill>
              </a:rPr>
              <a:t>по решению образовательных организаций, указанных в пункте 7 Правил, с согласия родителей (законных представителей) и с учетом особенностей состояния здоровья и психофизического развития.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BEC32E5-81ED-8484-3E5D-A9748659F7E8}"/>
              </a:ext>
            </a:extLst>
          </p:cNvPr>
          <p:cNvSpPr txBox="1"/>
          <p:nvPr/>
        </p:nvSpPr>
        <p:spPr>
          <a:xfrm>
            <a:off x="198891" y="3145282"/>
            <a:ext cx="11937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B0F0"/>
                </a:solidFill>
              </a:rPr>
              <a:t>Обязательно ли выставлять отметку за ВПР в 4 четверти, учитывая весовой коэффициент «3» (контрольная работа), если ВПР является внешней оценочной процедурой?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C2CFFC0-ED18-A297-9E5B-A49B18D5B573}"/>
              </a:ext>
            </a:extLst>
          </p:cNvPr>
          <p:cNvSpPr txBox="1"/>
          <p:nvPr/>
        </p:nvSpPr>
        <p:spPr>
          <a:xfrm>
            <a:off x="374628" y="4144457"/>
            <a:ext cx="114802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</a:rPr>
              <a:t>Пунктом 8 Правил </a:t>
            </a:r>
            <a:r>
              <a:rPr lang="ru-RU" sz="2000" b="1" u="sng" dirty="0">
                <a:solidFill>
                  <a:schemeClr val="bg1"/>
                </a:solidFill>
              </a:rPr>
              <a:t>предусмотрена возможность использования ВПР в качестве мероприятий текущего контроля успеваемости и промежуточной аттестации обучающихся</a:t>
            </a:r>
            <a:r>
              <a:rPr lang="ru-RU" sz="2000" dirty="0">
                <a:solidFill>
                  <a:schemeClr val="bg1"/>
                </a:solidFill>
              </a:rPr>
              <a:t>, проводимых в рамках реализации образовательной программы. Решение о выставлении отметок обучающимся в журнал по результатам ВПР и иных формах использования результатов ВПР в рамках образовательного процесса принимает ОО в соответствии с установленной действующим законодательством Российской Федерации в сфере образования компетенцией.</a:t>
            </a:r>
          </a:p>
        </p:txBody>
      </p:sp>
    </p:spTree>
    <p:extLst>
      <p:ext uri="{BB962C8B-B14F-4D97-AF65-F5344CB8AC3E}">
        <p14:creationId xmlns:p14="http://schemas.microsoft.com/office/powerpoint/2010/main" val="412740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91777FA2-04B7-5833-C4B2-24ACA077E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900B-E6D3-460A-8C31-982EB87F067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525030B8-39C3-96CA-F997-462B0DF88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7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04DE22-4C80-5485-5A85-3972BE662EB2}"/>
              </a:ext>
            </a:extLst>
          </p:cNvPr>
          <p:cNvSpPr txBox="1"/>
          <p:nvPr/>
        </p:nvSpPr>
        <p:spPr>
          <a:xfrm>
            <a:off x="251907" y="135466"/>
            <a:ext cx="1179675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70C0"/>
                </a:solidFill>
              </a:rPr>
              <a:t>Текущий контроль успеваемости </a:t>
            </a:r>
            <a:r>
              <a:rPr lang="ru-RU" sz="2200" dirty="0">
                <a:solidFill>
                  <a:schemeClr val="bg1"/>
                </a:solidFill>
              </a:rPr>
              <a:t>— это систематическая проверка учебных достижений учащихся, проводимая учителем-предметником в ходе образовательной деятельности. Он направлен на определение степени освоения программы в течение учебного года, коррекцию рабочих программ и предупреждение неуспеваемости. Текущий контроль проводится поурочно и (или) по темам в соответствии с тематическим планированием рабочей программы. Во 2–11 классах текущий контроль осуществляется по пятибалльной системе. </a:t>
            </a:r>
          </a:p>
          <a:p>
            <a:pPr algn="just"/>
            <a:endParaRPr lang="ru-RU" sz="2200" dirty="0">
              <a:solidFill>
                <a:schemeClr val="bg1"/>
              </a:solidFill>
            </a:endParaRPr>
          </a:p>
          <a:p>
            <a:pPr algn="just"/>
            <a:r>
              <a:rPr lang="ru-RU" sz="2200" b="1" dirty="0">
                <a:solidFill>
                  <a:srgbClr val="0070C0"/>
                </a:solidFill>
              </a:rPr>
              <a:t>Промежуточная аттестация </a:t>
            </a:r>
            <a:r>
              <a:rPr lang="ru-RU" sz="2200" dirty="0">
                <a:solidFill>
                  <a:schemeClr val="bg1"/>
                </a:solidFill>
              </a:rPr>
              <a:t>— это установление уровня достижения результатов освоения учебных предметов, курсов, дисциплин (модулей), предусмотренных основной образовательной программой. Она проводится в 1–11 классах </a:t>
            </a:r>
            <a:r>
              <a:rPr lang="ru-RU" sz="2200" b="1" dirty="0">
                <a:solidFill>
                  <a:schemeClr val="bg1"/>
                </a:solidFill>
              </a:rPr>
              <a:t>в форме итогового контроля 1 раз в год по каждому учебному предмету, </a:t>
            </a:r>
            <a:r>
              <a:rPr lang="ru-RU" sz="2200" dirty="0">
                <a:solidFill>
                  <a:schemeClr val="bg1"/>
                </a:solidFill>
              </a:rPr>
              <a:t>курсу, дисциплине, модулю по итогам учебного года. Формы промежуточной аттестации: устный ответ учащегося, итоговая контрольная работа, стандартизированный тест, </a:t>
            </a:r>
            <a:r>
              <a:rPr lang="ru-RU" sz="2200" b="1" u="sng" dirty="0">
                <a:solidFill>
                  <a:schemeClr val="bg1"/>
                </a:solidFill>
              </a:rPr>
              <a:t>Всероссийская проверочная работа</a:t>
            </a:r>
            <a:r>
              <a:rPr lang="ru-RU" sz="2200" u="sng" dirty="0">
                <a:solidFill>
                  <a:schemeClr val="bg1"/>
                </a:solidFill>
              </a:rPr>
              <a:t>,</a:t>
            </a:r>
            <a:r>
              <a:rPr lang="ru-RU" sz="2200" dirty="0">
                <a:solidFill>
                  <a:schemeClr val="bg1"/>
                </a:solidFill>
              </a:rPr>
              <a:t> интегрированный зачёт. </a:t>
            </a:r>
          </a:p>
          <a:p>
            <a:pPr algn="just"/>
            <a:endParaRPr lang="ru-RU" sz="2200" dirty="0">
              <a:solidFill>
                <a:schemeClr val="bg1"/>
              </a:solidFill>
            </a:endParaRPr>
          </a:p>
          <a:p>
            <a:pPr algn="just"/>
            <a:r>
              <a:rPr lang="ru-RU" sz="2200" dirty="0">
                <a:solidFill>
                  <a:schemeClr val="bg1"/>
                </a:solidFill>
              </a:rPr>
              <a:t>Формы, периодичность и порядок проведения текущего контроля успеваемости и промежуточной аттестации определяются образовательной организацией самостоятельно. </a:t>
            </a:r>
          </a:p>
        </p:txBody>
      </p:sp>
    </p:spTree>
    <p:extLst>
      <p:ext uri="{BB962C8B-B14F-4D97-AF65-F5344CB8AC3E}">
        <p14:creationId xmlns:p14="http://schemas.microsoft.com/office/powerpoint/2010/main" val="189986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B2EF-F6E8-4E16-8F52-5293BBACF5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8</a:t>
            </a:fld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36854" t="3266" r="20666" b="4270"/>
          <a:stretch/>
        </p:blipFill>
        <p:spPr bwMode="auto">
          <a:xfrm>
            <a:off x="361779" y="396516"/>
            <a:ext cx="2524760" cy="3091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8000" y="275648"/>
            <a:ext cx="6096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Times New Roman"/>
                <a:ea typeface="Times New Roman"/>
              </a:rPr>
              <a:t>На основании пункта 17 Правил состав участников, сроки и продолжительность проведения национальных сопоставительных исследований качества общего образования, всероссийских проверочных работ в образовательных организациях, осуществляющих образовательную деятельность по основным общеобразовательным программам, а также в образовательных организациях, осуществляющих образовательную деятельность по образовательным программам среднего профессионального образования (далее – всероссийские проверочные работы, ВПР, образовательные организации), в 2024/2025 учебном году утверждены соответствующими приказами </a:t>
            </a:r>
            <a:r>
              <a:rPr lang="ru-RU" sz="1400" dirty="0" err="1">
                <a:solidFill>
                  <a:schemeClr val="bg1"/>
                </a:solidFill>
                <a:latin typeface="Times New Roman"/>
                <a:ea typeface="Times New Roman"/>
              </a:rPr>
              <a:t>Рособрнадзора</a:t>
            </a:r>
            <a:r>
              <a:rPr lang="ru-RU" sz="1400" dirty="0">
                <a:solidFill>
                  <a:schemeClr val="bg1"/>
                </a:solidFill>
                <a:latin typeface="Times New Roman"/>
                <a:ea typeface="Times New Roman"/>
              </a:rPr>
              <a:t> (приказы </a:t>
            </a:r>
            <a:r>
              <a:rPr lang="ru-RU" sz="1400" dirty="0" err="1">
                <a:solidFill>
                  <a:schemeClr val="bg1"/>
                </a:solidFill>
                <a:latin typeface="Times New Roman"/>
                <a:ea typeface="Times New Roman"/>
              </a:rPr>
              <a:t>Рособрнадзора</a:t>
            </a:r>
            <a:r>
              <a:rPr lang="ru-RU" sz="1400" dirty="0">
                <a:solidFill>
                  <a:schemeClr val="bg1"/>
                </a:solidFill>
                <a:latin typeface="Times New Roman"/>
                <a:ea typeface="Times New Roman"/>
              </a:rPr>
              <a:t> от 13  мая 2024 года № 1006, № 1007, № 1008).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3339" y="3623967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" marR="36195" algn="just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/>
                <a:ea typeface="Times New Roman"/>
              </a:rPr>
              <a:t>Согласно пунктам 7-8 Правил образовательным организациям необходимо включить мероприятия по оценке качества образования в график оценочных процедур на 2024/2025 учебный год и расписание учебных занятий.</a:t>
            </a:r>
            <a:endParaRPr lang="ru-RU" sz="14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5582" y="449990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" marR="36195" algn="just"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Times New Roman"/>
                <a:ea typeface="Times New Roman"/>
              </a:rPr>
              <a:t>Комитет общего и профессионального образования рекомендует проводить всероссийские проверочные работы в образовательных организациях в </a:t>
            </a:r>
            <a:r>
              <a:rPr lang="ru-RU" sz="1600" b="1" u="sng" dirty="0">
                <a:solidFill>
                  <a:schemeClr val="bg1"/>
                </a:solidFill>
                <a:latin typeface="Times New Roman"/>
                <a:ea typeface="Times New Roman"/>
              </a:rPr>
              <a:t>качестве мероприятий текущего контроля успеваемости</a:t>
            </a:r>
            <a:r>
              <a:rPr lang="ru-RU" sz="1600" b="1" dirty="0">
                <a:solidFill>
                  <a:schemeClr val="bg1"/>
                </a:solidFill>
                <a:latin typeface="Times New Roman"/>
                <a:ea typeface="Times New Roman"/>
              </a:rPr>
              <a:t> обучающихся в рамках реализации образовательных программ</a:t>
            </a:r>
            <a:r>
              <a:rPr lang="ru-RU" sz="1400" dirty="0">
                <a:solidFill>
                  <a:schemeClr val="bg1"/>
                </a:solidFill>
                <a:latin typeface="Times New Roman"/>
                <a:ea typeface="Times New Roman"/>
              </a:rPr>
              <a:t>. </a:t>
            </a:r>
            <a:endParaRPr lang="ru-RU" sz="14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334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308623F-B49E-98D4-6651-48FC297F0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08DBD72-6169-FF64-A2EE-1D0F6A370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8E24-C045-4422-A509-6450A3A43A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07.04.2025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6B127419-AB7B-8A56-B8A6-1C5CE9FD4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E849C-5F29-4ED4-856D-0A541E2140E8}" type="slidenum">
              <a:rPr lang="ru-RU" smtClean="0">
                <a:solidFill>
                  <a:prstClr val="white"/>
                </a:solidFill>
              </a:rPr>
              <a:pPr/>
              <a:t>9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1DBB791-EBBF-D22E-2E95-34820F0A99C8}"/>
              </a:ext>
            </a:extLst>
          </p:cNvPr>
          <p:cNvSpPr txBox="1"/>
          <p:nvPr/>
        </p:nvSpPr>
        <p:spPr>
          <a:xfrm>
            <a:off x="699247" y="113951"/>
            <a:ext cx="10682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Часто встречающиеся вопросы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8F8D0C3-AC4D-8369-6149-A708D5F36C5E}"/>
              </a:ext>
            </a:extLst>
          </p:cNvPr>
          <p:cNvSpPr txBox="1"/>
          <p:nvPr/>
        </p:nvSpPr>
        <p:spPr>
          <a:xfrm>
            <a:off x="198891" y="832388"/>
            <a:ext cx="11937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B0F0"/>
                </a:solidFill>
              </a:rPr>
              <a:t>Обязательно ли выставлять отметку за ВПР в 4 четверти, учитывая весовой коэффициент «3» (контрольная работа), если ВПР является внешней оценочной процедурой?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CD50CBE-CEDD-A7D1-042C-197F50AC4A98}"/>
              </a:ext>
            </a:extLst>
          </p:cNvPr>
          <p:cNvSpPr txBox="1"/>
          <p:nvPr/>
        </p:nvSpPr>
        <p:spPr>
          <a:xfrm>
            <a:off x="143339" y="1630493"/>
            <a:ext cx="11480299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</a:rPr>
              <a:t>Согласно пунктам 7-8 Правил ВПР вносятся в графики оценочных процедур, которые размещены на официальных сайтах образовательных организаций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ru-RU" sz="1600" dirty="0">
              <a:solidFill>
                <a:schemeClr val="bg1"/>
              </a:solidFill>
            </a:endParaRPr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Контрольные измерительные материалы для проведения проверочных работ составлены по основным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образовательным программам начального общего, основного общего, среднего общего образования в соответствии с федеральными государственными образовательными стандартами и федеральными основными общеобразовательными программами.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Разработана шкала перевода баллов  в отметку. Таким образом, логично </a:t>
            </a:r>
            <a:r>
              <a:rPr lang="ru-RU" sz="1600" dirty="0" smtClean="0">
                <a:solidFill>
                  <a:schemeClr val="bg1"/>
                </a:solidFill>
              </a:rPr>
              <a:t>выставление </a:t>
            </a:r>
            <a:r>
              <a:rPr lang="ru-RU" sz="1600" dirty="0">
                <a:solidFill>
                  <a:schemeClr val="bg1"/>
                </a:solidFill>
              </a:rPr>
              <a:t>отметки за ВПР  в журнал с присвоением соответствующего веса оценки.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just"/>
            <a:endParaRPr lang="ru-RU" sz="1600" dirty="0">
              <a:solidFill>
                <a:schemeClr val="bg1"/>
              </a:solidFill>
            </a:endParaRPr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В локальном нормативном  акте образовательной организации </a:t>
            </a:r>
            <a:r>
              <a:rPr lang="ru-RU" sz="1600" dirty="0" smtClean="0">
                <a:solidFill>
                  <a:schemeClr val="bg1"/>
                </a:solidFill>
              </a:rPr>
              <a:t>должно </a:t>
            </a:r>
            <a:r>
              <a:rPr lang="ru-RU" sz="1600" dirty="0">
                <a:solidFill>
                  <a:schemeClr val="bg1"/>
                </a:solidFill>
              </a:rPr>
              <a:t>быть четко прописано в качестве текущего контроля или промежуточной аттестации выставляются оценки за </a:t>
            </a:r>
            <a:r>
              <a:rPr lang="ru-RU" sz="1600" dirty="0" smtClean="0">
                <a:solidFill>
                  <a:schemeClr val="bg1"/>
                </a:solidFill>
              </a:rPr>
              <a:t>ВПР, а также установлен вес отметки.</a:t>
            </a:r>
          </a:p>
          <a:p>
            <a:pPr algn="just"/>
            <a:endParaRPr lang="ru-RU" sz="1600" dirty="0">
              <a:solidFill>
                <a:schemeClr val="bg1"/>
              </a:solidFill>
            </a:endParaRPr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Если образовательная организация приняла решение  учитывать ВПР  в качестве текущего контроля, то оценка выставляется  </a:t>
            </a:r>
            <a:r>
              <a:rPr lang="ru-RU" sz="1600" dirty="0" smtClean="0">
                <a:solidFill>
                  <a:schemeClr val="bg1"/>
                </a:solidFill>
              </a:rPr>
              <a:t>в </a:t>
            </a:r>
            <a:r>
              <a:rPr lang="ru-RU" sz="1600" dirty="0">
                <a:solidFill>
                  <a:schemeClr val="bg1"/>
                </a:solidFill>
              </a:rPr>
              <a:t>4 </a:t>
            </a:r>
            <a:r>
              <a:rPr lang="ru-RU" sz="1600" dirty="0" smtClean="0">
                <a:solidFill>
                  <a:schemeClr val="bg1"/>
                </a:solidFill>
              </a:rPr>
              <a:t>четверти/3 триместре </a:t>
            </a:r>
            <a:r>
              <a:rPr lang="ru-RU" sz="1600" dirty="0">
                <a:solidFill>
                  <a:schemeClr val="bg1"/>
                </a:solidFill>
              </a:rPr>
              <a:t>(в соответствии с графиком оценочных процедур, размещенном на официальном сайте школы).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</a:rPr>
              <a:t>Если ВПР по решению образовательной организации используется в качестве промежуточной аттестации, </a:t>
            </a:r>
            <a:r>
              <a:rPr lang="ru-RU" sz="1600" dirty="0" smtClean="0">
                <a:solidFill>
                  <a:schemeClr val="bg1"/>
                </a:solidFill>
              </a:rPr>
              <a:t>то </a:t>
            </a:r>
            <a:r>
              <a:rPr lang="ru-RU" sz="1600" dirty="0">
                <a:solidFill>
                  <a:schemeClr val="bg1"/>
                </a:solidFill>
              </a:rPr>
              <a:t>оценка за ВПР выставляется в отдельную графу, выделенную именно под промежуточную аттестацию. </a:t>
            </a:r>
          </a:p>
        </p:txBody>
      </p:sp>
    </p:spTree>
    <p:extLst>
      <p:ext uri="{BB962C8B-B14F-4D97-AF65-F5344CB8AC3E}">
        <p14:creationId xmlns:p14="http://schemas.microsoft.com/office/powerpoint/2010/main" val="83637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презентация для педсовета_2024.pptx" id="{BC91C1C5-8639-4608-A039-74930FC1FEE6}" vid="{1506EA17-08EA-4116-A6C1-A18838754C67}"/>
    </a:ext>
  </a:extLst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презентация для педсовета_2024.pptx" id="{BC91C1C5-8639-4608-A039-74930FC1FEE6}" vid="{2AFC20CA-2F8D-42D4-B4BB-4A3A78618AA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для педсовета_2024</Template>
  <TotalTime>1139</TotalTime>
  <Words>1818</Words>
  <Application>Microsoft Office PowerPoint</Application>
  <PresentationFormat>Произвольный</PresentationFormat>
  <Paragraphs>141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Panton SemiBold</vt:lpstr>
      <vt:lpstr>Golos text</vt:lpstr>
      <vt:lpstr>Panton</vt:lpstr>
      <vt:lpstr>Panton Bold</vt:lpstr>
      <vt:lpstr>Times New Roman</vt:lpstr>
      <vt:lpstr>Специальное оформление</vt:lpstr>
      <vt:lpstr>1_Специальное оформление</vt:lpstr>
      <vt:lpstr>1_Тема Office</vt:lpstr>
      <vt:lpstr>О подготовке к проведению ВПР  в общеобразовательных организациях  Ленинградской области в 2025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Online Yxes</dc:creator>
  <cp:lastModifiedBy>iRU</cp:lastModifiedBy>
  <cp:revision>74</cp:revision>
  <cp:lastPrinted>2025-04-04T07:39:12Z</cp:lastPrinted>
  <dcterms:created xsi:type="dcterms:W3CDTF">2024-12-05T08:06:05Z</dcterms:created>
  <dcterms:modified xsi:type="dcterms:W3CDTF">2025-04-07T09:41:37Z</dcterms:modified>
</cp:coreProperties>
</file>